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85"/>
  </p:notesMasterIdLst>
  <p:sldIdLst>
    <p:sldId id="1169" r:id="rId2"/>
    <p:sldId id="1223" r:id="rId3"/>
    <p:sldId id="1248" r:id="rId4"/>
    <p:sldId id="1200" r:id="rId5"/>
    <p:sldId id="1099" r:id="rId6"/>
    <p:sldId id="910" r:id="rId7"/>
    <p:sldId id="1324" r:id="rId8"/>
    <p:sldId id="1325" r:id="rId9"/>
    <p:sldId id="1222" r:id="rId10"/>
    <p:sldId id="1291" r:id="rId11"/>
    <p:sldId id="1352" r:id="rId12"/>
    <p:sldId id="1353" r:id="rId13"/>
    <p:sldId id="1354" r:id="rId14"/>
    <p:sldId id="1355" r:id="rId15"/>
    <p:sldId id="1356" r:id="rId16"/>
    <p:sldId id="1357" r:id="rId17"/>
    <p:sldId id="1365" r:id="rId18"/>
    <p:sldId id="723" r:id="rId19"/>
    <p:sldId id="690" r:id="rId20"/>
    <p:sldId id="1383" r:id="rId21"/>
    <p:sldId id="624" r:id="rId22"/>
    <p:sldId id="292" r:id="rId23"/>
    <p:sldId id="1384" r:id="rId24"/>
    <p:sldId id="1211" r:id="rId25"/>
    <p:sldId id="800" r:id="rId26"/>
    <p:sldId id="1219" r:id="rId27"/>
    <p:sldId id="630" r:id="rId28"/>
    <p:sldId id="774" r:id="rId29"/>
    <p:sldId id="1359" r:id="rId30"/>
    <p:sldId id="1269" r:id="rId31"/>
    <p:sldId id="840" r:id="rId32"/>
    <p:sldId id="1059" r:id="rId33"/>
    <p:sldId id="633" r:id="rId34"/>
    <p:sldId id="635" r:id="rId35"/>
    <p:sldId id="1216" r:id="rId36"/>
    <p:sldId id="1031" r:id="rId37"/>
    <p:sldId id="1373" r:id="rId38"/>
    <p:sldId id="1032" r:id="rId39"/>
    <p:sldId id="939" r:id="rId40"/>
    <p:sldId id="1063" r:id="rId41"/>
    <p:sldId id="1064" r:id="rId42"/>
    <p:sldId id="1070" r:id="rId43"/>
    <p:sldId id="1271" r:id="rId44"/>
    <p:sldId id="1270" r:id="rId45"/>
    <p:sldId id="1065" r:id="rId46"/>
    <p:sldId id="1119" r:id="rId47"/>
    <p:sldId id="1076" r:id="rId48"/>
    <p:sldId id="1170" r:id="rId49"/>
    <p:sldId id="1221" r:id="rId50"/>
    <p:sldId id="1264" r:id="rId51"/>
    <p:sldId id="1224" r:id="rId52"/>
    <p:sldId id="1069" r:id="rId53"/>
    <p:sldId id="1372" r:id="rId54"/>
    <p:sldId id="1077" r:id="rId55"/>
    <p:sldId id="1090" r:id="rId56"/>
    <p:sldId id="1262" r:id="rId57"/>
    <p:sldId id="1294" r:id="rId58"/>
    <p:sldId id="1101" r:id="rId59"/>
    <p:sldId id="1102" r:id="rId60"/>
    <p:sldId id="1263" r:id="rId61"/>
    <p:sldId id="1297" r:id="rId62"/>
    <p:sldId id="1298" r:id="rId63"/>
    <p:sldId id="1374" r:id="rId64"/>
    <p:sldId id="1375" r:id="rId65"/>
    <p:sldId id="1376" r:id="rId66"/>
    <p:sldId id="1377" r:id="rId67"/>
    <p:sldId id="1378" r:id="rId68"/>
    <p:sldId id="1379" r:id="rId69"/>
    <p:sldId id="1380" r:id="rId70"/>
    <p:sldId id="1381" r:id="rId71"/>
    <p:sldId id="1386" r:id="rId72"/>
    <p:sldId id="990" r:id="rId73"/>
    <p:sldId id="1171" r:id="rId74"/>
    <p:sldId id="1201" r:id="rId75"/>
    <p:sldId id="1125" r:id="rId76"/>
    <p:sldId id="1252" r:id="rId77"/>
    <p:sldId id="1382" r:id="rId78"/>
    <p:sldId id="1366" r:id="rId79"/>
    <p:sldId id="1367" r:id="rId80"/>
    <p:sldId id="1368" r:id="rId81"/>
    <p:sldId id="1369" r:id="rId82"/>
    <p:sldId id="1385" r:id="rId83"/>
    <p:sldId id="1370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000"/>
    <a:srgbClr val="FF0000"/>
    <a:srgbClr val="5BCE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15" autoAdjust="0"/>
    <p:restoredTop sz="86448" autoAdjust="0"/>
  </p:normalViewPr>
  <p:slideViewPr>
    <p:cSldViewPr>
      <p:cViewPr varScale="1">
        <p:scale>
          <a:sx n="56" d="100"/>
          <a:sy n="56" d="100"/>
        </p:scale>
        <p:origin x="-461" y="-8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420" y="23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5.wmf"/><Relationship Id="rId1" Type="http://schemas.openxmlformats.org/officeDocument/2006/relationships/image" Target="../media/image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5.wmf"/><Relationship Id="rId1" Type="http://schemas.openxmlformats.org/officeDocument/2006/relationships/image" Target="../media/image3.wmf"/><Relationship Id="rId4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39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39.wmf"/><Relationship Id="rId4" Type="http://schemas.openxmlformats.org/officeDocument/2006/relationships/image" Target="../media/image7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39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4.wmf"/><Relationship Id="rId7" Type="http://schemas.openxmlformats.org/officeDocument/2006/relationships/image" Target="../media/image62.wmf"/><Relationship Id="rId2" Type="http://schemas.openxmlformats.org/officeDocument/2006/relationships/image" Target="../media/image71.wmf"/><Relationship Id="rId1" Type="http://schemas.openxmlformats.org/officeDocument/2006/relationships/image" Target="../media/image39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72.wmf"/><Relationship Id="rId7" Type="http://schemas.openxmlformats.org/officeDocument/2006/relationships/image" Target="../media/image60.wmf"/><Relationship Id="rId2" Type="http://schemas.openxmlformats.org/officeDocument/2006/relationships/image" Target="../media/image71.wmf"/><Relationship Id="rId1" Type="http://schemas.openxmlformats.org/officeDocument/2006/relationships/image" Target="../media/image39.wmf"/><Relationship Id="rId6" Type="http://schemas.openxmlformats.org/officeDocument/2006/relationships/image" Target="../media/image59.wmf"/><Relationship Id="rId5" Type="http://schemas.openxmlformats.org/officeDocument/2006/relationships/image" Target="../media/image74.wmf"/><Relationship Id="rId10" Type="http://schemas.openxmlformats.org/officeDocument/2006/relationships/image" Target="../media/image75.wmf"/><Relationship Id="rId4" Type="http://schemas.openxmlformats.org/officeDocument/2006/relationships/image" Target="../media/image73.wmf"/><Relationship Id="rId9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79.wmf"/><Relationship Id="rId3" Type="http://schemas.openxmlformats.org/officeDocument/2006/relationships/image" Target="../media/image72.wmf"/><Relationship Id="rId7" Type="http://schemas.openxmlformats.org/officeDocument/2006/relationships/image" Target="../media/image60.wmf"/><Relationship Id="rId12" Type="http://schemas.openxmlformats.org/officeDocument/2006/relationships/image" Target="../media/image78.wmf"/><Relationship Id="rId2" Type="http://schemas.openxmlformats.org/officeDocument/2006/relationships/image" Target="../media/image71.wmf"/><Relationship Id="rId1" Type="http://schemas.openxmlformats.org/officeDocument/2006/relationships/image" Target="../media/image39.wmf"/><Relationship Id="rId6" Type="http://schemas.openxmlformats.org/officeDocument/2006/relationships/image" Target="../media/image59.wmf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0" Type="http://schemas.openxmlformats.org/officeDocument/2006/relationships/image" Target="../media/image75.wmf"/><Relationship Id="rId4" Type="http://schemas.openxmlformats.org/officeDocument/2006/relationships/image" Target="../media/image73.wmf"/><Relationship Id="rId9" Type="http://schemas.openxmlformats.org/officeDocument/2006/relationships/image" Target="../media/image6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39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39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3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3.wmf"/><Relationship Id="rId1" Type="http://schemas.openxmlformats.org/officeDocument/2006/relationships/image" Target="../media/image39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1.wmf"/><Relationship Id="rId3" Type="http://schemas.openxmlformats.org/officeDocument/2006/relationships/image" Target="../media/image59.wmf"/><Relationship Id="rId7" Type="http://schemas.openxmlformats.org/officeDocument/2006/relationships/image" Target="../media/image75.wmf"/><Relationship Id="rId12" Type="http://schemas.openxmlformats.org/officeDocument/2006/relationships/image" Target="../media/image73.wmf"/><Relationship Id="rId2" Type="http://schemas.openxmlformats.org/officeDocument/2006/relationships/image" Target="../media/image74.wmf"/><Relationship Id="rId1" Type="http://schemas.openxmlformats.org/officeDocument/2006/relationships/image" Target="../media/image39.wmf"/><Relationship Id="rId6" Type="http://schemas.openxmlformats.org/officeDocument/2006/relationships/image" Target="../media/image62.wmf"/><Relationship Id="rId11" Type="http://schemas.openxmlformats.org/officeDocument/2006/relationships/image" Target="../media/image77.wmf"/><Relationship Id="rId5" Type="http://schemas.openxmlformats.org/officeDocument/2006/relationships/image" Target="../media/image61.wmf"/><Relationship Id="rId10" Type="http://schemas.openxmlformats.org/officeDocument/2006/relationships/image" Target="../media/image79.wmf"/><Relationship Id="rId4" Type="http://schemas.openxmlformats.org/officeDocument/2006/relationships/image" Target="../media/image60.wmf"/><Relationship Id="rId9" Type="http://schemas.openxmlformats.org/officeDocument/2006/relationships/image" Target="../media/image7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87.wmf"/><Relationship Id="rId1" Type="http://schemas.openxmlformats.org/officeDocument/2006/relationships/image" Target="../media/image109.wmf"/><Relationship Id="rId4" Type="http://schemas.openxmlformats.org/officeDocument/2006/relationships/image" Target="../media/image1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87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9FCD03-8A9C-48DF-923C-E162908480AB}" type="datetimeFigureOut">
              <a:rPr lang="en-US"/>
              <a:pPr>
                <a:defRPr/>
              </a:pPr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D1B6D-BAFB-40D7-BCE6-6B009E806F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0AA413-4BA3-4846-AB6F-6B53E7DAB4CE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204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0AA413-4BA3-4846-AB6F-6B53E7DAB4CE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204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4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4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E9026-6F0A-4AE8-B0F7-526CCD9DE2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D1B6D-BAFB-40D7-BCE6-6B009E806F3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D1B6D-BAFB-40D7-BCE6-6B009E806F3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D1B6D-BAFB-40D7-BCE6-6B009E806F30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CD1B6D-BAFB-40D7-BCE6-6B009E806F30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3E88-F878-48D1-BC2A-9AA6F28804B1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CF21-B6AD-4F77-8FEE-362E70327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8173-86D8-4D9E-9F07-B17B33E10F9B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44B3-4CDA-4D36-9DCA-12C7D656E7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8A01-898A-4EF4-82BA-93519D1D69EC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E223-6124-4626-BFB6-B75D81EF91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A7AF-8273-4CED-8504-764B8B8A41BF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F497-967C-4803-A7FC-7C294D8094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9DEA-52B0-4968-A13B-469498AD6D43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09EA-8BC6-4EA0-8FA9-0173E95D62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DADC-9AFC-4CB6-B919-B5A84E8CAE99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6FB60-5CFA-43DF-8EA5-74B717FB92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3161-F82B-421B-9916-B4BDA3B2AF71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B5A4-888D-404F-A6E5-95497D9C23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FECD6-939C-41FF-8A09-69A6D910241E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D0AA-37C0-46EC-8AF5-F27A39EB37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394E-8F4C-4DE7-9783-D68F2751D160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927A-D6C3-4472-A824-D8353001CD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0987-5F5B-4D34-9E2E-C7D79C4A1289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17A9-0EAB-425E-8424-FE51824CF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3783-488E-4DD4-A7F8-E781EF54A573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C1D8C-1322-4B7D-95C7-604B4B4652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046B587-B85C-45F9-932B-E41816DC06C3}" type="datetimeFigureOut">
              <a:rPr lang="en-US"/>
              <a:pPr>
                <a:defRPr/>
              </a:pPr>
              <a:t>10/8/2014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91CA7EC-DDE5-447C-A9A5-35B9496A6A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800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6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2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9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9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7.bin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96.bin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100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7.bin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8.bin"/><Relationship Id="rId12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6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Relationship Id="rId14" Type="http://schemas.openxmlformats.org/officeDocument/2006/relationships/oleObject" Target="../embeddings/oleObject13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oleObject" Target="../embeddings/oleObject148.bin"/><Relationship Id="rId18" Type="http://schemas.openxmlformats.org/officeDocument/2006/relationships/oleObject" Target="../embeddings/oleObject15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7.bin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1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1.bin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50.bin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39.bin"/><Relationship Id="rId9" Type="http://schemas.openxmlformats.org/officeDocument/2006/relationships/oleObject" Target="../embeddings/oleObject144.bin"/><Relationship Id="rId14" Type="http://schemas.openxmlformats.org/officeDocument/2006/relationships/oleObject" Target="../embeddings/oleObject14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15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15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8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8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Relationship Id="rId9" Type="http://schemas.openxmlformats.org/officeDocument/2006/relationships/oleObject" Target="../embeddings/oleObject17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175.bin"/><Relationship Id="rId12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74.bin"/><Relationship Id="rId11" Type="http://schemas.openxmlformats.org/officeDocument/2006/relationships/oleObject" Target="../embeddings/oleObject179.bin"/><Relationship Id="rId5" Type="http://schemas.openxmlformats.org/officeDocument/2006/relationships/oleObject" Target="../embeddings/oleObject173.bin"/><Relationship Id="rId10" Type="http://schemas.openxmlformats.org/officeDocument/2006/relationships/oleObject" Target="../embeddings/oleObject178.bin"/><Relationship Id="rId4" Type="http://schemas.openxmlformats.org/officeDocument/2006/relationships/oleObject" Target="../embeddings/oleObject172.bin"/><Relationship Id="rId9" Type="http://schemas.openxmlformats.org/officeDocument/2006/relationships/oleObject" Target="../embeddings/oleObject17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86.bin"/><Relationship Id="rId5" Type="http://schemas.openxmlformats.org/officeDocument/2006/relationships/oleObject" Target="../embeddings/oleObject185.bin"/><Relationship Id="rId4" Type="http://schemas.openxmlformats.org/officeDocument/2006/relationships/oleObject" Target="../embeddings/oleObject18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1.bin"/><Relationship Id="rId10" Type="http://schemas.openxmlformats.org/officeDocument/2006/relationships/oleObject" Target="../embeddings/oleObject196.bin"/><Relationship Id="rId4" Type="http://schemas.openxmlformats.org/officeDocument/2006/relationships/oleObject" Target="../embeddings/oleObject190.bin"/><Relationship Id="rId9" Type="http://schemas.openxmlformats.org/officeDocument/2006/relationships/oleObject" Target="../embeddings/oleObject195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oleObject" Target="../embeddings/oleObject209.bin"/><Relationship Id="rId18" Type="http://schemas.openxmlformats.org/officeDocument/2006/relationships/oleObject" Target="../embeddings/oleObject214.bin"/><Relationship Id="rId3" Type="http://schemas.openxmlformats.org/officeDocument/2006/relationships/oleObject" Target="../embeddings/oleObject199.bin"/><Relationship Id="rId7" Type="http://schemas.openxmlformats.org/officeDocument/2006/relationships/oleObject" Target="../embeddings/oleObject203.bin"/><Relationship Id="rId12" Type="http://schemas.openxmlformats.org/officeDocument/2006/relationships/oleObject" Target="../embeddings/oleObject208.bin"/><Relationship Id="rId17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2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02.bin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11.bin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0.bin"/><Relationship Id="rId9" Type="http://schemas.openxmlformats.org/officeDocument/2006/relationships/oleObject" Target="../embeddings/oleObject205.bin"/><Relationship Id="rId14" Type="http://schemas.openxmlformats.org/officeDocument/2006/relationships/oleObject" Target="../embeddings/oleObject210.bin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18.bin"/><Relationship Id="rId5" Type="http://schemas.openxmlformats.org/officeDocument/2006/relationships/oleObject" Target="../embeddings/oleObject217.bin"/><Relationship Id="rId4" Type="http://schemas.openxmlformats.org/officeDocument/2006/relationships/oleObject" Target="../embeddings/oleObject2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3" Type="http://schemas.openxmlformats.org/officeDocument/2006/relationships/image" Target="../media/image86.png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22.bin"/><Relationship Id="rId11" Type="http://schemas.openxmlformats.org/officeDocument/2006/relationships/oleObject" Target="../embeddings/oleObject227.bin"/><Relationship Id="rId5" Type="http://schemas.openxmlformats.org/officeDocument/2006/relationships/oleObject" Target="../embeddings/oleObject221.bin"/><Relationship Id="rId10" Type="http://schemas.openxmlformats.org/officeDocument/2006/relationships/oleObject" Target="../embeddings/oleObject226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5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3" Type="http://schemas.openxmlformats.org/officeDocument/2006/relationships/image" Target="../media/image124.jpeg"/><Relationship Id="rId7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30.bin"/><Relationship Id="rId5" Type="http://schemas.openxmlformats.org/officeDocument/2006/relationships/oleObject" Target="../embeddings/oleObject229.bin"/><Relationship Id="rId4" Type="http://schemas.openxmlformats.org/officeDocument/2006/relationships/oleObject" Target="../embeddings/oleObject228.bin"/><Relationship Id="rId9" Type="http://schemas.openxmlformats.org/officeDocument/2006/relationships/oleObject" Target="../embeddings/oleObject233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36.bin"/><Relationship Id="rId5" Type="http://schemas.openxmlformats.org/officeDocument/2006/relationships/oleObject" Target="../embeddings/oleObject235.bin"/><Relationship Id="rId4" Type="http://schemas.openxmlformats.org/officeDocument/2006/relationships/oleObject" Target="../embeddings/oleObject234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0747906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839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weak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bosons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066800" y="1905000"/>
            <a:ext cx="3352800" cy="17526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flipH="1">
            <a:off x="4648200" y="1905000"/>
            <a:ext cx="3200400" cy="17526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295400" y="30480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composite</a:t>
            </a:r>
            <a:r>
              <a:rPr lang="de-DE" sz="9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endParaRPr lang="de-DE" sz="9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19200" y="4800600"/>
            <a:ext cx="7010400" cy="1723549"/>
          </a:xfrm>
          <a:prstGeom prst="rect">
            <a:avLst/>
          </a:prstGeom>
          <a:solidFill>
            <a:srgbClr val="002060"/>
          </a:solidFill>
          <a:ln w="146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FF00"/>
                </a:solidFill>
              </a:rPr>
              <a:t>          </a:t>
            </a:r>
            <a:r>
              <a:rPr lang="de-DE" sz="6600" dirty="0" smtClean="0">
                <a:solidFill>
                  <a:srgbClr val="FFFF00"/>
                </a:solidFill>
              </a:rPr>
              <a:t>H. Fritzsch</a:t>
            </a:r>
          </a:p>
          <a:p>
            <a:r>
              <a:rPr lang="de-DE" sz="4000" dirty="0" smtClean="0">
                <a:solidFill>
                  <a:srgbClr val="FFFF00"/>
                </a:solidFill>
              </a:rPr>
              <a:t>             LMU  </a:t>
            </a:r>
            <a:r>
              <a:rPr lang="de-DE" sz="4000" dirty="0" err="1" smtClean="0">
                <a:solidFill>
                  <a:srgbClr val="FFFF00"/>
                </a:solidFill>
              </a:rPr>
              <a:t>Munich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4343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05434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054345" name="WordArt 8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07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054346" name="WordArt 13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534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i="1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lgerian" pitchFamily="82" charset="0"/>
              </a:rPr>
              <a:t>analogy</a:t>
            </a:r>
            <a:endParaRPr lang="de-DE" sz="3600" b="1" i="1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7054342" name="Object 6"/>
          <p:cNvGraphicFramePr>
            <a:graphicFrameLocks noChangeAspect="1"/>
          </p:cNvGraphicFramePr>
          <p:nvPr/>
        </p:nvGraphicFramePr>
        <p:xfrm>
          <a:off x="2819400" y="3733800"/>
          <a:ext cx="3124200" cy="2743200"/>
        </p:xfrm>
        <a:graphic>
          <a:graphicData uri="http://schemas.openxmlformats.org/presentationml/2006/ole">
            <p:oleObj spid="_x0000_s11785218" name="Equation" r:id="rId3" imgW="647640" imgH="6858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6172200"/>
          </a:xfrm>
        </p:spPr>
        <p:txBody>
          <a:bodyPr>
            <a:normAutofit fontScale="90000"/>
          </a:bodyPr>
          <a:lstStyle/>
          <a:p>
            <a:r>
              <a:rPr lang="de-DE" sz="6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de-DE" sz="5300" dirty="0" smtClean="0">
                <a:solidFill>
                  <a:srgbClr val="002060"/>
                </a:solidFill>
                <a:latin typeface="Algerian" pitchFamily="82" charset="0"/>
              </a:rPr>
              <a:t>1954=&gt;  </a:t>
            </a:r>
            <a:br>
              <a:rPr lang="de-DE" sz="53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de-DE" sz="5300" dirty="0" smtClean="0">
                <a:solidFill>
                  <a:srgbClr val="002060"/>
                </a:solidFill>
                <a:latin typeface="Algerian" pitchFamily="82" charset="0"/>
              </a:rPr>
              <a:t>C.N. Yang, R. Mills</a:t>
            </a:r>
            <a:br>
              <a:rPr lang="de-DE" sz="53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de-DE" sz="5300" dirty="0" smtClean="0">
                <a:solidFill>
                  <a:srgbClr val="002060"/>
                </a:solidFill>
                <a:latin typeface="Algerian" pitchFamily="82" charset="0"/>
              </a:rPr>
              <a:t>J. J. Sakurai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0700" dirty="0" err="1" smtClean="0">
                <a:solidFill>
                  <a:srgbClr val="C00000"/>
                </a:solidFill>
                <a:latin typeface="Britannic Bold" pitchFamily="34" charset="0"/>
              </a:rPr>
              <a:t>rho</a:t>
            </a:r>
            <a:r>
              <a:rPr lang="de-DE" sz="10700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r>
              <a:rPr lang="de-DE" sz="10700" dirty="0" err="1" smtClean="0">
                <a:solidFill>
                  <a:srgbClr val="C00000"/>
                </a:solidFill>
                <a:latin typeface="Britannic Bold" pitchFamily="34" charset="0"/>
              </a:rPr>
              <a:t>mesons</a:t>
            </a:r>
            <a:r>
              <a:rPr lang="de-DE" sz="10700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r>
              <a:rPr lang="de-DE" sz="7300" dirty="0" smtClean="0"/>
              <a:t/>
            </a:r>
            <a:br>
              <a:rPr lang="de-DE" sz="7300" dirty="0" smtClean="0"/>
            </a:br>
            <a:r>
              <a:rPr lang="de-DE" sz="7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nap ITC" pitchFamily="82" charset="0"/>
                <a:sym typeface="Wingdings" pitchFamily="2" charset="2"/>
              </a:rPr>
              <a:t></a:t>
            </a:r>
            <a:r>
              <a:rPr lang="de-DE" sz="7300" dirty="0" smtClean="0">
                <a:sym typeface="Wingdings" pitchFamily="2" charset="2"/>
              </a:rPr>
              <a:t/>
            </a:r>
            <a:br>
              <a:rPr lang="de-DE" sz="7300" dirty="0" smtClean="0">
                <a:sym typeface="Wingdings" pitchFamily="2" charset="2"/>
              </a:rPr>
            </a:br>
            <a:r>
              <a:rPr lang="de-DE" sz="6000" dirty="0" err="1" smtClean="0">
                <a:solidFill>
                  <a:schemeClr val="bg1"/>
                </a:solidFill>
                <a:latin typeface="Showcard Gothic" pitchFamily="82" charset="0"/>
                <a:sym typeface="Wingdings" pitchFamily="2" charset="2"/>
              </a:rPr>
              <a:t>elementary</a:t>
            </a:r>
            <a:r>
              <a:rPr lang="de-DE" sz="6000" dirty="0" smtClean="0">
                <a:solidFill>
                  <a:schemeClr val="bg1"/>
                </a:solidFill>
                <a:latin typeface="Showcard Gothic" pitchFamily="82" charset="0"/>
                <a:sym typeface="Wingdings" pitchFamily="2" charset="2"/>
              </a:rPr>
              <a:t> </a:t>
            </a:r>
            <a:r>
              <a:rPr lang="de-DE" sz="6000" dirty="0" err="1" smtClean="0">
                <a:solidFill>
                  <a:schemeClr val="bg1"/>
                </a:solidFill>
                <a:latin typeface="Showcard Gothic" pitchFamily="82" charset="0"/>
                <a:sym typeface="Wingdings" pitchFamily="2" charset="2"/>
              </a:rPr>
              <a:t>gauge</a:t>
            </a:r>
            <a:r>
              <a:rPr lang="de-DE" sz="6000" dirty="0" smtClean="0">
                <a:solidFill>
                  <a:schemeClr val="bg1"/>
                </a:solidFill>
                <a:latin typeface="Showcard Gothic" pitchFamily="82" charset="0"/>
                <a:sym typeface="Wingdings" pitchFamily="2" charset="2"/>
              </a:rPr>
              <a:t> </a:t>
            </a:r>
            <a:r>
              <a:rPr lang="de-DE" sz="6000" dirty="0" err="1" smtClean="0">
                <a:solidFill>
                  <a:schemeClr val="bg1"/>
                </a:solidFill>
                <a:latin typeface="Showcard Gothic" pitchFamily="82" charset="0"/>
                <a:sym typeface="Wingdings" pitchFamily="2" charset="2"/>
              </a:rPr>
              <a:t>bosons</a:t>
            </a:r>
            <a:r>
              <a:rPr lang="de-DE" sz="4000" dirty="0" smtClean="0"/>
              <a:t/>
            </a:r>
            <a:br>
              <a:rPr lang="de-DE" sz="4000" dirty="0" smtClean="0"/>
            </a:br>
            <a:endParaRPr lang="de-DE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583362"/>
          </a:xfrm>
        </p:spPr>
        <p:txBody>
          <a:bodyPr>
            <a:normAutofit fontScale="90000"/>
          </a:bodyPr>
          <a:lstStyle/>
          <a:p>
            <a:r>
              <a:rPr lang="de-DE" sz="6000" dirty="0" smtClean="0">
                <a:solidFill>
                  <a:srgbClr val="002060"/>
                </a:solidFill>
              </a:rPr>
              <a:t>1964</a:t>
            </a:r>
            <a:br>
              <a:rPr lang="de-DE" sz="6000" dirty="0" smtClean="0">
                <a:solidFill>
                  <a:srgbClr val="002060"/>
                </a:solidFill>
              </a:rPr>
            </a:br>
            <a:r>
              <a:rPr lang="de-DE" sz="6700" dirty="0" err="1" smtClean="0">
                <a:solidFill>
                  <a:srgbClr val="002060"/>
                </a:solidFill>
                <a:latin typeface="Britannic Bold" pitchFamily="34" charset="0"/>
              </a:rPr>
              <a:t>mass</a:t>
            </a:r>
            <a:r>
              <a:rPr lang="de-DE" sz="67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de-DE" sz="6700" dirty="0" err="1" smtClean="0">
                <a:solidFill>
                  <a:srgbClr val="002060"/>
                </a:solidFill>
                <a:latin typeface="Britannic Bold" pitchFamily="34" charset="0"/>
              </a:rPr>
              <a:t>generation</a:t>
            </a:r>
            <a:r>
              <a:rPr lang="de-DE" sz="67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br>
              <a:rPr lang="de-DE" sz="6700" dirty="0" smtClean="0">
                <a:solidFill>
                  <a:srgbClr val="002060"/>
                </a:solidFill>
                <a:latin typeface="Britannic Bold" pitchFamily="34" charset="0"/>
              </a:rPr>
            </a:br>
            <a:r>
              <a:rPr lang="de-DE" sz="6700" dirty="0" err="1" smtClean="0">
                <a:solidFill>
                  <a:srgbClr val="002060"/>
                </a:solidFill>
                <a:latin typeface="Britannic Bold" pitchFamily="34" charset="0"/>
              </a:rPr>
              <a:t>rho</a:t>
            </a:r>
            <a:r>
              <a:rPr lang="de-DE" sz="6700" dirty="0" smtClean="0">
                <a:solidFill>
                  <a:srgbClr val="002060"/>
                </a:solidFill>
                <a:latin typeface="Britannic Bold" pitchFamily="34" charset="0"/>
              </a:rPr>
              <a:t> </a:t>
            </a:r>
            <a:r>
              <a:rPr lang="de-DE" sz="6700" dirty="0" err="1" smtClean="0">
                <a:solidFill>
                  <a:srgbClr val="002060"/>
                </a:solidFill>
                <a:latin typeface="Britannic Bold" pitchFamily="34" charset="0"/>
              </a:rPr>
              <a:t>mesons</a:t>
            </a: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7300" dirty="0" smtClean="0">
                <a:sym typeface="Wingdings" pitchFamily="2" charset="2"/>
              </a:rPr>
              <a:t/>
            </a:r>
            <a:br>
              <a:rPr lang="de-DE" sz="7300" dirty="0" smtClean="0">
                <a:sym typeface="Wingdings" pitchFamily="2" charset="2"/>
              </a:rPr>
            </a:br>
            <a:r>
              <a:rPr lang="de-DE" sz="8900" dirty="0" smtClean="0">
                <a:solidFill>
                  <a:srgbClr val="C00000"/>
                </a:solidFill>
                <a:sym typeface="Wingdings" pitchFamily="2" charset="2"/>
              </a:rPr>
              <a:t>„</a:t>
            </a:r>
            <a:r>
              <a:rPr lang="de-DE" sz="8900" dirty="0" err="1" smtClean="0">
                <a:solidFill>
                  <a:srgbClr val="C00000"/>
                </a:solidFill>
                <a:sym typeface="Wingdings" pitchFamily="2" charset="2"/>
              </a:rPr>
              <a:t>Higgs</a:t>
            </a:r>
            <a:r>
              <a:rPr lang="de-DE" sz="8900" dirty="0" smtClean="0">
                <a:solidFill>
                  <a:srgbClr val="C00000"/>
                </a:solidFill>
                <a:sym typeface="Wingdings" pitchFamily="2" charset="2"/>
              </a:rPr>
              <a:t>“</a:t>
            </a:r>
            <a:br>
              <a:rPr lang="de-DE" sz="8900" dirty="0" smtClean="0">
                <a:solidFill>
                  <a:srgbClr val="C00000"/>
                </a:solidFill>
                <a:sym typeface="Wingdings" pitchFamily="2" charset="2"/>
              </a:rPr>
            </a:br>
            <a:r>
              <a:rPr lang="de-DE" sz="8900" dirty="0" err="1" smtClean="0">
                <a:solidFill>
                  <a:srgbClr val="C00000"/>
                </a:solidFill>
                <a:sym typeface="Wingdings" pitchFamily="2" charset="2"/>
              </a:rPr>
              <a:t>mechanism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Pfeil nach oben und unten 2"/>
          <p:cNvSpPr/>
          <p:nvPr/>
        </p:nvSpPr>
        <p:spPr>
          <a:xfrm>
            <a:off x="4267200" y="2819400"/>
            <a:ext cx="685800" cy="1216152"/>
          </a:xfrm>
          <a:prstGeom prst="upDown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2513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51251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512515" name="AutoShape 5"/>
          <p:cNvSpPr>
            <a:spLocks noChangeArrowheads="1"/>
          </p:cNvSpPr>
          <p:nvPr/>
        </p:nvSpPr>
        <p:spPr bwMode="auto">
          <a:xfrm>
            <a:off x="609600" y="1905000"/>
            <a:ext cx="485775" cy="1143000"/>
          </a:xfrm>
          <a:prstGeom prst="upArrow">
            <a:avLst>
              <a:gd name="adj1" fmla="val 50000"/>
              <a:gd name="adj2" fmla="val 5882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6" name="AutoShape 6"/>
          <p:cNvSpPr>
            <a:spLocks noChangeArrowheads="1"/>
          </p:cNvSpPr>
          <p:nvPr/>
        </p:nvSpPr>
        <p:spPr bwMode="auto">
          <a:xfrm>
            <a:off x="1371600" y="1905000"/>
            <a:ext cx="485775" cy="1143000"/>
          </a:xfrm>
          <a:prstGeom prst="upArrow">
            <a:avLst>
              <a:gd name="adj1" fmla="val 50000"/>
              <a:gd name="adj2" fmla="val 5882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7" name="AutoShape 7"/>
          <p:cNvSpPr>
            <a:spLocks noChangeArrowheads="1"/>
          </p:cNvSpPr>
          <p:nvPr/>
        </p:nvSpPr>
        <p:spPr bwMode="auto">
          <a:xfrm>
            <a:off x="2133600" y="1905000"/>
            <a:ext cx="485775" cy="1143000"/>
          </a:xfrm>
          <a:prstGeom prst="upArrow">
            <a:avLst>
              <a:gd name="adj1" fmla="val 50000"/>
              <a:gd name="adj2" fmla="val 5882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8" name="AutoShape 8"/>
          <p:cNvSpPr>
            <a:spLocks noChangeArrowheads="1"/>
          </p:cNvSpPr>
          <p:nvPr/>
        </p:nvSpPr>
        <p:spPr bwMode="auto">
          <a:xfrm flipV="1">
            <a:off x="2133600" y="3581400"/>
            <a:ext cx="485775" cy="1066800"/>
          </a:xfrm>
          <a:prstGeom prst="upArrow">
            <a:avLst>
              <a:gd name="adj1" fmla="val 50000"/>
              <a:gd name="adj2" fmla="val 549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9" name="AutoShape 9"/>
          <p:cNvSpPr>
            <a:spLocks noChangeArrowheads="1"/>
          </p:cNvSpPr>
          <p:nvPr/>
        </p:nvSpPr>
        <p:spPr bwMode="auto">
          <a:xfrm flipV="1">
            <a:off x="1371600" y="3581400"/>
            <a:ext cx="485775" cy="1066800"/>
          </a:xfrm>
          <a:prstGeom prst="upArrow">
            <a:avLst>
              <a:gd name="adj1" fmla="val 50000"/>
              <a:gd name="adj2" fmla="val 549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20" name="AutoShape 10"/>
          <p:cNvSpPr>
            <a:spLocks noChangeArrowheads="1"/>
          </p:cNvSpPr>
          <p:nvPr/>
        </p:nvSpPr>
        <p:spPr bwMode="auto">
          <a:xfrm flipV="1">
            <a:off x="609600" y="3581400"/>
            <a:ext cx="485775" cy="1066800"/>
          </a:xfrm>
          <a:prstGeom prst="upArrow">
            <a:avLst>
              <a:gd name="adj1" fmla="val 50000"/>
              <a:gd name="adj2" fmla="val 549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23" name="WordArt 13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cs typeface="Aharoni" pitchFamily="2" charset="-79"/>
              </a:rPr>
              <a:t>SU(2)</a:t>
            </a:r>
            <a:r>
              <a:rPr lang="de-DE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8512524" name="WordArt 14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5" name="WordArt 15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6" name="WordArt 16"/>
          <p:cNvSpPr>
            <a:spLocks noChangeArrowheads="1" noChangeShapeType="1" noTextEdit="1"/>
          </p:cNvSpPr>
          <p:nvPr/>
        </p:nvSpPr>
        <p:spPr bwMode="auto">
          <a:xfrm>
            <a:off x="2209800" y="3276600"/>
            <a:ext cx="3048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8" name="Oval 18"/>
          <p:cNvSpPr>
            <a:spLocks noChangeArrowheads="1"/>
          </p:cNvSpPr>
          <p:nvPr/>
        </p:nvSpPr>
        <p:spPr bwMode="auto">
          <a:xfrm>
            <a:off x="5791200" y="28956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29" name="WordArt 19"/>
          <p:cNvSpPr>
            <a:spLocks noChangeArrowheads="1" noChangeShapeType="1" noTextEdit="1"/>
          </p:cNvSpPr>
          <p:nvPr/>
        </p:nvSpPr>
        <p:spPr bwMode="auto">
          <a:xfrm>
            <a:off x="5029200" y="2743200"/>
            <a:ext cx="1219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0" name="Oval 20"/>
          <p:cNvSpPr>
            <a:spLocks noChangeArrowheads="1"/>
          </p:cNvSpPr>
          <p:nvPr/>
        </p:nvSpPr>
        <p:spPr bwMode="auto">
          <a:xfrm>
            <a:off x="5791200" y="36576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31" name="Oval 21"/>
          <p:cNvSpPr>
            <a:spLocks noChangeArrowheads="1"/>
          </p:cNvSpPr>
          <p:nvPr/>
        </p:nvSpPr>
        <p:spPr bwMode="auto">
          <a:xfrm>
            <a:off x="7086600" y="36576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32" name="Oval 22"/>
          <p:cNvSpPr>
            <a:spLocks noChangeArrowheads="1"/>
          </p:cNvSpPr>
          <p:nvPr/>
        </p:nvSpPr>
        <p:spPr bwMode="auto">
          <a:xfrm>
            <a:off x="7086600" y="28956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34" name="WordArt 24"/>
          <p:cNvSpPr>
            <a:spLocks noChangeArrowheads="1" noChangeShapeType="1" noTextEdit="1"/>
          </p:cNvSpPr>
          <p:nvPr/>
        </p:nvSpPr>
        <p:spPr bwMode="auto">
          <a:xfrm>
            <a:off x="5943600" y="3733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5" name="WordArt 25"/>
          <p:cNvSpPr>
            <a:spLocks noChangeArrowheads="1" noChangeShapeType="1" noTextEdit="1"/>
          </p:cNvSpPr>
          <p:nvPr/>
        </p:nvSpPr>
        <p:spPr bwMode="auto">
          <a:xfrm>
            <a:off x="7239000" y="29718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6" name="WordArt 26"/>
          <p:cNvSpPr>
            <a:spLocks noChangeArrowheads="1" noChangeShapeType="1" noTextEdit="1"/>
          </p:cNvSpPr>
          <p:nvPr/>
        </p:nvSpPr>
        <p:spPr bwMode="auto">
          <a:xfrm>
            <a:off x="6019800" y="4876800"/>
            <a:ext cx="1895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mass</a:t>
            </a:r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M</a:t>
            </a:r>
          </a:p>
        </p:txBody>
      </p:sp>
      <p:sp>
        <p:nvSpPr>
          <p:cNvPr id="8512537" name="WordArt 27"/>
          <p:cNvSpPr>
            <a:spLocks noChangeArrowheads="1" noChangeShapeType="1" noTextEdit="1"/>
          </p:cNvSpPr>
          <p:nvPr/>
        </p:nvSpPr>
        <p:spPr bwMode="auto">
          <a:xfrm>
            <a:off x="609600" y="5181600"/>
            <a:ext cx="396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massless</a:t>
            </a:r>
            <a:endParaRPr lang="de-DE" sz="3600" kern="10" spc="720" dirty="0" smtClean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rho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-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mesons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562600" y="1905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2 x 2 </a:t>
            </a:r>
            <a:r>
              <a:rPr lang="de-DE" sz="3600" dirty="0" err="1" smtClean="0">
                <a:solidFill>
                  <a:srgbClr val="002060"/>
                </a:solidFill>
              </a:rPr>
              <a:t>scalars</a:t>
            </a:r>
            <a:endParaRPr lang="de-DE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2513" name="WordArt 2"/>
          <p:cNvSpPr>
            <a:spLocks noChangeArrowheads="1" noChangeShapeType="1" noTextEdit="1"/>
          </p:cNvSpPr>
          <p:nvPr/>
        </p:nvSpPr>
        <p:spPr bwMode="auto">
          <a:xfrm>
            <a:off x="-228600" y="0"/>
            <a:ext cx="93726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51251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512515" name="AutoShape 5"/>
          <p:cNvSpPr>
            <a:spLocks noChangeArrowheads="1"/>
          </p:cNvSpPr>
          <p:nvPr/>
        </p:nvSpPr>
        <p:spPr bwMode="auto">
          <a:xfrm>
            <a:off x="609600" y="1905000"/>
            <a:ext cx="485775" cy="1143000"/>
          </a:xfrm>
          <a:prstGeom prst="upArrow">
            <a:avLst>
              <a:gd name="adj1" fmla="val 50000"/>
              <a:gd name="adj2" fmla="val 5882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6" name="AutoShape 6"/>
          <p:cNvSpPr>
            <a:spLocks noChangeArrowheads="1"/>
          </p:cNvSpPr>
          <p:nvPr/>
        </p:nvSpPr>
        <p:spPr bwMode="auto">
          <a:xfrm>
            <a:off x="1371600" y="1905000"/>
            <a:ext cx="485775" cy="1143000"/>
          </a:xfrm>
          <a:prstGeom prst="upArrow">
            <a:avLst>
              <a:gd name="adj1" fmla="val 50000"/>
              <a:gd name="adj2" fmla="val 5882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7" name="AutoShape 7"/>
          <p:cNvSpPr>
            <a:spLocks noChangeArrowheads="1"/>
          </p:cNvSpPr>
          <p:nvPr/>
        </p:nvSpPr>
        <p:spPr bwMode="auto">
          <a:xfrm>
            <a:off x="2133600" y="1905000"/>
            <a:ext cx="485775" cy="1143000"/>
          </a:xfrm>
          <a:prstGeom prst="upArrow">
            <a:avLst>
              <a:gd name="adj1" fmla="val 50000"/>
              <a:gd name="adj2" fmla="val 5882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8" name="AutoShape 8"/>
          <p:cNvSpPr>
            <a:spLocks noChangeArrowheads="1"/>
          </p:cNvSpPr>
          <p:nvPr/>
        </p:nvSpPr>
        <p:spPr bwMode="auto">
          <a:xfrm flipV="1">
            <a:off x="2133600" y="3581400"/>
            <a:ext cx="485775" cy="1066800"/>
          </a:xfrm>
          <a:prstGeom prst="upArrow">
            <a:avLst>
              <a:gd name="adj1" fmla="val 50000"/>
              <a:gd name="adj2" fmla="val 549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19" name="AutoShape 9"/>
          <p:cNvSpPr>
            <a:spLocks noChangeArrowheads="1"/>
          </p:cNvSpPr>
          <p:nvPr/>
        </p:nvSpPr>
        <p:spPr bwMode="auto">
          <a:xfrm flipV="1">
            <a:off x="1371600" y="3581400"/>
            <a:ext cx="485775" cy="1066800"/>
          </a:xfrm>
          <a:prstGeom prst="upArrow">
            <a:avLst>
              <a:gd name="adj1" fmla="val 50000"/>
              <a:gd name="adj2" fmla="val 549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20" name="AutoShape 10"/>
          <p:cNvSpPr>
            <a:spLocks noChangeArrowheads="1"/>
          </p:cNvSpPr>
          <p:nvPr/>
        </p:nvSpPr>
        <p:spPr bwMode="auto">
          <a:xfrm flipV="1">
            <a:off x="609600" y="3581400"/>
            <a:ext cx="485775" cy="1066800"/>
          </a:xfrm>
          <a:prstGeom prst="upArrow">
            <a:avLst>
              <a:gd name="adj1" fmla="val 50000"/>
              <a:gd name="adj2" fmla="val 54902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8512523" name="WordArt 13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howcard Gothic" pitchFamily="82" charset="0"/>
              </a:rPr>
              <a:t>“</a:t>
            </a:r>
            <a:r>
              <a:rPr lang="de-DE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howcard Gothic" pitchFamily="82" charset="0"/>
              </a:rPr>
              <a:t>Higgs</a:t>
            </a:r>
            <a:r>
              <a:rPr lang="de-DE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howcard Gothic" pitchFamily="82" charset="0"/>
              </a:rPr>
              <a:t>“ - </a:t>
            </a:r>
            <a:r>
              <a:rPr lang="de-DE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howcard Gothic" pitchFamily="82" charset="0"/>
              </a:rPr>
              <a:t>mechanism</a:t>
            </a:r>
            <a:r>
              <a:rPr lang="de-DE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Showcard Gothic" pitchFamily="82" charset="0"/>
              </a:rPr>
              <a:t> </a:t>
            </a:r>
            <a:endParaRPr lang="de-DE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8512524" name="WordArt 14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5" name="WordArt 15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6" name="WordArt 16"/>
          <p:cNvSpPr>
            <a:spLocks noChangeArrowheads="1" noChangeShapeType="1" noTextEdit="1"/>
          </p:cNvSpPr>
          <p:nvPr/>
        </p:nvSpPr>
        <p:spPr bwMode="auto">
          <a:xfrm>
            <a:off x="2209800" y="3276600"/>
            <a:ext cx="3048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8" name="Oval 18"/>
          <p:cNvSpPr>
            <a:spLocks noChangeArrowheads="1"/>
          </p:cNvSpPr>
          <p:nvPr/>
        </p:nvSpPr>
        <p:spPr bwMode="auto">
          <a:xfrm>
            <a:off x="533400" y="30480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29" name="WordArt 19"/>
          <p:cNvSpPr>
            <a:spLocks noChangeArrowheads="1" noChangeShapeType="1" noTextEdit="1"/>
          </p:cNvSpPr>
          <p:nvPr/>
        </p:nvSpPr>
        <p:spPr bwMode="auto">
          <a:xfrm>
            <a:off x="5029200" y="2743200"/>
            <a:ext cx="1219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0" name="Oval 20"/>
          <p:cNvSpPr>
            <a:spLocks noChangeArrowheads="1"/>
          </p:cNvSpPr>
          <p:nvPr/>
        </p:nvSpPr>
        <p:spPr bwMode="auto">
          <a:xfrm>
            <a:off x="1295400" y="30480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31" name="Oval 21"/>
          <p:cNvSpPr>
            <a:spLocks noChangeArrowheads="1"/>
          </p:cNvSpPr>
          <p:nvPr/>
        </p:nvSpPr>
        <p:spPr bwMode="auto">
          <a:xfrm>
            <a:off x="2057400" y="30480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32" name="Oval 22"/>
          <p:cNvSpPr>
            <a:spLocks noChangeArrowheads="1"/>
          </p:cNvSpPr>
          <p:nvPr/>
        </p:nvSpPr>
        <p:spPr bwMode="auto">
          <a:xfrm>
            <a:off x="6248400" y="31242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512534" name="WordArt 24"/>
          <p:cNvSpPr>
            <a:spLocks noChangeArrowheads="1" noChangeShapeType="1" noTextEdit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5" name="WordArt 25"/>
          <p:cNvSpPr>
            <a:spLocks noChangeArrowheads="1" noChangeShapeType="1" noTextEdit="1"/>
          </p:cNvSpPr>
          <p:nvPr/>
        </p:nvSpPr>
        <p:spPr bwMode="auto">
          <a:xfrm>
            <a:off x="7239000" y="29718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6" name="WordArt 26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mass</a:t>
            </a:r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M</a:t>
            </a:r>
          </a:p>
        </p:txBody>
      </p:sp>
      <p:sp>
        <p:nvSpPr>
          <p:cNvPr id="8512537" name="WordArt 27"/>
          <p:cNvSpPr>
            <a:spLocks noChangeArrowheads="1" noChangeShapeType="1" noTextEdit="1"/>
          </p:cNvSpPr>
          <p:nvPr/>
        </p:nvSpPr>
        <p:spPr bwMode="auto">
          <a:xfrm>
            <a:off x="609600" y="5181600"/>
            <a:ext cx="396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massive</a:t>
            </a:r>
          </a:p>
          <a:p>
            <a:pPr algn="ctr"/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rho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-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mesons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00600" y="1905000"/>
            <a:ext cx="385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„</a:t>
            </a:r>
            <a:r>
              <a:rPr lang="de-DE" sz="3600" dirty="0" err="1" smtClean="0">
                <a:solidFill>
                  <a:srgbClr val="002060"/>
                </a:solidFill>
              </a:rPr>
              <a:t>Higgs</a:t>
            </a:r>
            <a:r>
              <a:rPr lang="de-DE" sz="3600" dirty="0" smtClean="0">
                <a:solidFill>
                  <a:srgbClr val="002060"/>
                </a:solidFill>
              </a:rPr>
              <a:t>“ - </a:t>
            </a:r>
            <a:r>
              <a:rPr lang="de-DE" sz="3600" dirty="0" err="1" smtClean="0">
                <a:solidFill>
                  <a:srgbClr val="002060"/>
                </a:solidFill>
              </a:rPr>
              <a:t>scalar</a:t>
            </a:r>
            <a:endParaRPr lang="de-DE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038600"/>
          </a:xfrm>
        </p:spPr>
        <p:txBody>
          <a:bodyPr>
            <a:normAutofit/>
          </a:bodyPr>
          <a:lstStyle/>
          <a:p>
            <a:r>
              <a:rPr lang="de-DE" sz="8900" dirty="0" err="1" smtClean="0">
                <a:solidFill>
                  <a:srgbClr val="002060"/>
                </a:solidFill>
                <a:latin typeface="Bernard MT Condensed" pitchFamily="18" charset="0"/>
              </a:rPr>
              <a:t>rho</a:t>
            </a:r>
            <a:r>
              <a:rPr lang="de-DE" sz="8900" dirty="0" smtClean="0">
                <a:solidFill>
                  <a:srgbClr val="002060"/>
                </a:solidFill>
                <a:latin typeface="Bernard MT Condensed" pitchFamily="18" charset="0"/>
              </a:rPr>
              <a:t> – </a:t>
            </a:r>
            <a:r>
              <a:rPr lang="de-DE" sz="8900" dirty="0" err="1" smtClean="0">
                <a:solidFill>
                  <a:srgbClr val="002060"/>
                </a:solidFill>
                <a:latin typeface="Bernard MT Condensed" pitchFamily="18" charset="0"/>
              </a:rPr>
              <a:t>mesons</a:t>
            </a: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/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/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/>
            </a:r>
            <a:br>
              <a:rPr lang="de-DE" dirty="0" smtClean="0">
                <a:solidFill>
                  <a:srgbClr val="002060"/>
                </a:solidFill>
              </a:rPr>
            </a:br>
            <a:r>
              <a:rPr lang="de-DE" dirty="0" smtClean="0">
                <a:solidFill>
                  <a:srgbClr val="002060"/>
                </a:solidFill>
              </a:rPr>
              <a:t>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1000" y="2286000"/>
            <a:ext cx="8382000" cy="3477875"/>
          </a:xfrm>
          <a:prstGeom prst="rect">
            <a:avLst/>
          </a:prstGeom>
          <a:solidFill>
            <a:schemeClr val="tx1"/>
          </a:solidFill>
          <a:ln w="1270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C00000"/>
                </a:solidFill>
              </a:rPr>
              <a:t>             </a:t>
            </a:r>
            <a:r>
              <a:rPr lang="de-DE" sz="8800" dirty="0" smtClean="0">
                <a:solidFill>
                  <a:srgbClr val="C00000"/>
                </a:solidFill>
                <a:latin typeface="Snap ITC" pitchFamily="82" charset="0"/>
              </a:rPr>
              <a:t>1964</a:t>
            </a:r>
            <a:r>
              <a:rPr lang="de-DE" sz="4800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de-DE" sz="6600" b="1" i="1" dirty="0" smtClean="0">
                <a:solidFill>
                  <a:srgbClr val="C00000"/>
                </a:solidFill>
                <a:latin typeface="Showcard Gothic" pitchFamily="82" charset="0"/>
              </a:rPr>
              <a:t>Quark-antiquark              …</a:t>
            </a:r>
            <a:r>
              <a:rPr lang="de-DE" sz="6600" b="1" i="1" dirty="0" err="1" smtClean="0">
                <a:solidFill>
                  <a:srgbClr val="C00000"/>
                </a:solidFill>
                <a:latin typeface="Showcard Gothic" pitchFamily="82" charset="0"/>
              </a:rPr>
              <a:t>bound</a:t>
            </a:r>
            <a:r>
              <a:rPr lang="de-DE" sz="6600" b="1" i="1" dirty="0" smtClean="0">
                <a:solidFill>
                  <a:srgbClr val="C00000"/>
                </a:solidFill>
                <a:latin typeface="Showcard Gothic" pitchFamily="82" charset="0"/>
              </a:rPr>
              <a:t>  </a:t>
            </a:r>
            <a:r>
              <a:rPr lang="de-DE" sz="6600" b="1" i="1" dirty="0" err="1" smtClean="0">
                <a:solidFill>
                  <a:srgbClr val="C00000"/>
                </a:solidFill>
                <a:latin typeface="Showcard Gothic" pitchFamily="82" charset="0"/>
              </a:rPr>
              <a:t>states</a:t>
            </a:r>
            <a:r>
              <a:rPr lang="de-DE" sz="6600" b="1" i="1" dirty="0" smtClean="0">
                <a:solidFill>
                  <a:srgbClr val="C00000"/>
                </a:solidFill>
                <a:latin typeface="Showcard Gothic" pitchFamily="82" charset="0"/>
              </a:rPr>
              <a:t>….</a:t>
            </a:r>
            <a:endParaRPr lang="de-DE" sz="6600" b="1" i="1" dirty="0">
              <a:solidFill>
                <a:srgbClr val="C00000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2513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51251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512523" name="WordArt 13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4" name="WordArt 14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5" name="WordArt 15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6" name="WordArt 16"/>
          <p:cNvSpPr>
            <a:spLocks noChangeArrowheads="1" noChangeShapeType="1" noTextEdit="1"/>
          </p:cNvSpPr>
          <p:nvPr/>
        </p:nvSpPr>
        <p:spPr bwMode="auto">
          <a:xfrm>
            <a:off x="2209800" y="3276600"/>
            <a:ext cx="3048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9" name="WordArt 19"/>
          <p:cNvSpPr>
            <a:spLocks noChangeArrowheads="1" noChangeShapeType="1" noTextEdit="1"/>
          </p:cNvSpPr>
          <p:nvPr/>
        </p:nvSpPr>
        <p:spPr bwMode="auto">
          <a:xfrm>
            <a:off x="5029200" y="2743200"/>
            <a:ext cx="3048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no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„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Higgs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“ -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scalar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4" name="WordArt 24"/>
          <p:cNvSpPr>
            <a:spLocks noChangeArrowheads="1" noChangeShapeType="1" noTextEdit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5" name="WordArt 25"/>
          <p:cNvSpPr>
            <a:spLocks noChangeArrowheads="1" noChangeShapeType="1" noTextEdit="1"/>
          </p:cNvSpPr>
          <p:nvPr/>
        </p:nvSpPr>
        <p:spPr bwMode="auto">
          <a:xfrm>
            <a:off x="7239000" y="29718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6" name="WordArt 26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7" name="WordArt 27"/>
          <p:cNvSpPr>
            <a:spLocks noChangeArrowheads="1" noChangeShapeType="1" noTextEdit="1"/>
          </p:cNvSpPr>
          <p:nvPr/>
        </p:nvSpPr>
        <p:spPr bwMode="auto">
          <a:xfrm>
            <a:off x="990600" y="3657600"/>
            <a:ext cx="358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massive</a:t>
            </a:r>
          </a:p>
          <a:p>
            <a:pPr algn="ctr"/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rho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-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mesons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rot="5400000" flipH="1" flipV="1">
            <a:off x="-1027906" y="2247106"/>
            <a:ext cx="3886200" cy="1588"/>
          </a:xfrm>
          <a:prstGeom prst="straightConnector1">
            <a:avLst/>
          </a:prstGeom>
          <a:ln w="1143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914400" y="3581400"/>
            <a:ext cx="7696200" cy="1588"/>
          </a:xfrm>
          <a:prstGeom prst="straightConnector1">
            <a:avLst/>
          </a:prstGeom>
          <a:ln w="1143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685800" y="1371600"/>
            <a:ext cx="533400" cy="1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0" y="114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2060"/>
                </a:solidFill>
              </a:rPr>
              <a:t>1 </a:t>
            </a:r>
            <a:r>
              <a:rPr lang="de-DE" sz="2000" dirty="0" err="1" smtClean="0">
                <a:solidFill>
                  <a:srgbClr val="002060"/>
                </a:solidFill>
              </a:rPr>
              <a:t>GeV</a:t>
            </a:r>
            <a:endParaRPr lang="de-DE" sz="2000" dirty="0">
              <a:solidFill>
                <a:srgbClr val="002060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>
            <a:off x="1600200" y="1981200"/>
            <a:ext cx="457200" cy="0"/>
          </a:xfrm>
          <a:prstGeom prst="line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2438400" y="1981200"/>
            <a:ext cx="457200" cy="0"/>
          </a:xfrm>
          <a:prstGeom prst="line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3276600" y="1981200"/>
            <a:ext cx="457200" cy="0"/>
          </a:xfrm>
          <a:prstGeom prst="line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feil nach oben 45"/>
          <p:cNvSpPr/>
          <p:nvPr/>
        </p:nvSpPr>
        <p:spPr>
          <a:xfrm>
            <a:off x="2438400" y="2133600"/>
            <a:ext cx="484632" cy="16002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1905000" y="0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 C D </a:t>
            </a:r>
            <a:endParaRPr lang="de-DE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021761" name="Object 1"/>
          <p:cNvGraphicFramePr>
            <a:graphicFrameLocks noChangeAspect="1"/>
          </p:cNvGraphicFramePr>
          <p:nvPr/>
        </p:nvGraphicFramePr>
        <p:xfrm>
          <a:off x="1371600" y="5181600"/>
          <a:ext cx="5715000" cy="1447800"/>
        </p:xfrm>
        <a:graphic>
          <a:graphicData uri="http://schemas.openxmlformats.org/presentationml/2006/ole">
            <p:oleObj spid="_x0000_s12021761" name="Formel" r:id="rId3" imgW="1054080" imgH="2412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2513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51251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512523" name="WordArt 13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4" name="WordArt 14"/>
          <p:cNvSpPr>
            <a:spLocks noChangeArrowheads="1" noChangeShapeType="1" noTextEdit="1"/>
          </p:cNvSpPr>
          <p:nvPr/>
        </p:nvSpPr>
        <p:spPr bwMode="auto">
          <a:xfrm>
            <a:off x="685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5" name="WordArt 15"/>
          <p:cNvSpPr>
            <a:spLocks noChangeArrowheads="1" noChangeShapeType="1" noTextEdit="1"/>
          </p:cNvSpPr>
          <p:nvPr/>
        </p:nvSpPr>
        <p:spPr bwMode="auto">
          <a:xfrm>
            <a:off x="1447800" y="31242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6" name="WordArt 16"/>
          <p:cNvSpPr>
            <a:spLocks noChangeArrowheads="1" noChangeShapeType="1" noTextEdit="1"/>
          </p:cNvSpPr>
          <p:nvPr/>
        </p:nvSpPr>
        <p:spPr bwMode="auto">
          <a:xfrm>
            <a:off x="2209800" y="3276600"/>
            <a:ext cx="3048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29" name="WordArt 19"/>
          <p:cNvSpPr>
            <a:spLocks noChangeArrowheads="1" noChangeShapeType="1" noTextEdit="1"/>
          </p:cNvSpPr>
          <p:nvPr/>
        </p:nvSpPr>
        <p:spPr bwMode="auto">
          <a:xfrm>
            <a:off x="5029200" y="990600"/>
            <a:ext cx="3581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no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„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Higgs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“ -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scalar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4" name="WordArt 24"/>
          <p:cNvSpPr>
            <a:spLocks noChangeArrowheads="1" noChangeShapeType="1" noTextEdit="1"/>
          </p:cNvSpPr>
          <p:nvPr/>
        </p:nvSpPr>
        <p:spPr bwMode="auto">
          <a:xfrm>
            <a:off x="3886200" y="3505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5" name="WordArt 25"/>
          <p:cNvSpPr>
            <a:spLocks noChangeArrowheads="1" noChangeShapeType="1" noTextEdit="1"/>
          </p:cNvSpPr>
          <p:nvPr/>
        </p:nvSpPr>
        <p:spPr bwMode="auto">
          <a:xfrm>
            <a:off x="7239000" y="2971800"/>
            <a:ext cx="304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6" name="WordArt 26"/>
          <p:cNvSpPr>
            <a:spLocks noChangeArrowheads="1" noChangeShapeType="1" noTextEdit="1"/>
          </p:cNvSpPr>
          <p:nvPr/>
        </p:nvSpPr>
        <p:spPr bwMode="auto">
          <a:xfrm>
            <a:off x="5334000" y="4191000"/>
            <a:ext cx="2590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512537" name="WordArt 27"/>
          <p:cNvSpPr>
            <a:spLocks noChangeArrowheads="1" noChangeShapeType="1" noTextEdit="1"/>
          </p:cNvSpPr>
          <p:nvPr/>
        </p:nvSpPr>
        <p:spPr bwMode="auto">
          <a:xfrm>
            <a:off x="609600" y="3505200"/>
            <a:ext cx="640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massive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weak</a:t>
            </a:r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de-DE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bosons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990600" y="152400"/>
            <a:ext cx="1588" cy="2667000"/>
          </a:xfrm>
          <a:prstGeom prst="straightConnector1">
            <a:avLst/>
          </a:prstGeom>
          <a:ln w="1143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990600" y="2819400"/>
            <a:ext cx="7696200" cy="1588"/>
          </a:xfrm>
          <a:prstGeom prst="straightConnector1">
            <a:avLst/>
          </a:prstGeom>
          <a:ln w="114300"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0" y="1676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rgbClr val="002060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>
            <a:off x="1524000" y="1143000"/>
            <a:ext cx="457200" cy="0"/>
          </a:xfrm>
          <a:prstGeom prst="line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2438400" y="1143000"/>
            <a:ext cx="457200" cy="0"/>
          </a:xfrm>
          <a:prstGeom prst="line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3352800" y="1143000"/>
            <a:ext cx="457200" cy="0"/>
          </a:xfrm>
          <a:prstGeom prst="line">
            <a:avLst/>
          </a:prstGeom>
          <a:ln w="1270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feil nach oben 45"/>
          <p:cNvSpPr/>
          <p:nvPr/>
        </p:nvSpPr>
        <p:spPr>
          <a:xfrm>
            <a:off x="2438400" y="1371600"/>
            <a:ext cx="484632" cy="213360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1905000" y="0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de-DE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209153" name="Object 1"/>
          <p:cNvGraphicFramePr>
            <a:graphicFrameLocks noChangeAspect="1"/>
          </p:cNvGraphicFramePr>
          <p:nvPr/>
        </p:nvGraphicFramePr>
        <p:xfrm>
          <a:off x="457200" y="4648200"/>
          <a:ext cx="8259763" cy="1676400"/>
        </p:xfrm>
        <a:graphic>
          <a:graphicData uri="http://schemas.openxmlformats.org/presentationml/2006/ole">
            <p:oleObj spid="_x0000_s12209153" name="Formel" r:id="rId3" imgW="10792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64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-</a:t>
            </a:r>
          </a:p>
        </p:txBody>
      </p:sp>
      <p:graphicFrame>
        <p:nvGraphicFramePr>
          <p:cNvPr id="7055363" name="Object 3"/>
          <p:cNvGraphicFramePr>
            <a:graphicFrameLocks noChangeAspect="1"/>
          </p:cNvGraphicFramePr>
          <p:nvPr/>
        </p:nvGraphicFramePr>
        <p:xfrm>
          <a:off x="304800" y="4572000"/>
          <a:ext cx="1219200" cy="1828800"/>
        </p:xfrm>
        <a:graphic>
          <a:graphicData uri="http://schemas.openxmlformats.org/presentationml/2006/ole">
            <p:oleObj spid="_x0000_s7055363" name="Equation" r:id="rId3" imgW="304560" imgH="457200" progId="Equation.3">
              <p:embed/>
            </p:oleObj>
          </a:graphicData>
        </a:graphic>
      </p:graphicFrame>
      <p:pic>
        <p:nvPicPr>
          <p:cNvPr id="7055365" name="Rectangle 9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457200"/>
            <a:ext cx="6851650" cy="3444875"/>
          </a:xfrm>
          <a:prstGeom prst="rect">
            <a:avLst/>
          </a:prstGeom>
          <a:solidFill>
            <a:srgbClr val="FFFF00"/>
          </a:solidFill>
          <a:ln w="203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55366" name="WordArt 6"/>
          <p:cNvSpPr>
            <a:spLocks noChangeArrowheads="1" noChangeShapeType="1" noTextEdit="1"/>
          </p:cNvSpPr>
          <p:nvPr/>
        </p:nvSpPr>
        <p:spPr bwMode="auto">
          <a:xfrm>
            <a:off x="1981200" y="4724400"/>
            <a:ext cx="67818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de-DE" sz="3600" kern="10" dirty="0" err="1"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lefthanded</a:t>
            </a:r>
            <a:r>
              <a:rPr lang="de-DE" sz="3600" kern="10" dirty="0"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de-DE" sz="3600" kern="10" dirty="0" err="1">
                <a:ln w="349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fermions</a:t>
            </a:r>
            <a:endParaRPr lang="de-DE" sz="3600" kern="10" dirty="0">
              <a:ln w="34925">
                <a:solidFill>
                  <a:srgbClr val="00008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6686" name="AutoShape 8"/>
          <p:cNvSpPr>
            <a:spLocks noChangeArrowheads="1"/>
          </p:cNvSpPr>
          <p:nvPr/>
        </p:nvSpPr>
        <p:spPr bwMode="auto">
          <a:xfrm>
            <a:off x="3810000" y="2514600"/>
            <a:ext cx="1143000" cy="1295400"/>
          </a:xfrm>
          <a:prstGeom prst="downArrow">
            <a:avLst>
              <a:gd name="adj1" fmla="val 50000"/>
              <a:gd name="adj2" fmla="val 28333"/>
            </a:avLst>
          </a:prstGeom>
          <a:solidFill>
            <a:srgbClr val="000000"/>
          </a:solidFill>
          <a:ln w="6350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de-DE"/>
          </a:p>
        </p:txBody>
      </p:sp>
      <p:graphicFrame>
        <p:nvGraphicFramePr>
          <p:cNvPr id="6556677" name="Object 5"/>
          <p:cNvGraphicFramePr>
            <a:graphicFrameLocks noChangeAspect="1"/>
          </p:cNvGraphicFramePr>
          <p:nvPr/>
        </p:nvGraphicFramePr>
        <p:xfrm>
          <a:off x="2743200" y="4038600"/>
          <a:ext cx="3048000" cy="1162050"/>
        </p:xfrm>
        <a:graphic>
          <a:graphicData uri="http://schemas.openxmlformats.org/presentationml/2006/ole">
            <p:oleObj spid="_x0000_s6556677" name="Equation" r:id="rId3" imgW="533160" imgH="203040" progId="Equation.3">
              <p:embed/>
            </p:oleObj>
          </a:graphicData>
        </a:graphic>
      </p:graphicFrame>
      <p:graphicFrame>
        <p:nvGraphicFramePr>
          <p:cNvPr id="6556684" name="Object 12"/>
          <p:cNvGraphicFramePr>
            <a:graphicFrameLocks noChangeAspect="1"/>
          </p:cNvGraphicFramePr>
          <p:nvPr/>
        </p:nvGraphicFramePr>
        <p:xfrm>
          <a:off x="3657600" y="457200"/>
          <a:ext cx="1219200" cy="1828800"/>
        </p:xfrm>
        <a:graphic>
          <a:graphicData uri="http://schemas.openxmlformats.org/presentationml/2006/ole">
            <p:oleObj spid="_x0000_s6556684" name="Equation" r:id="rId4" imgW="304560" imgH="457200" progId="Equation.3">
              <p:embed/>
            </p:oleObj>
          </a:graphicData>
        </a:graphic>
      </p:graphicFrame>
      <p:sp>
        <p:nvSpPr>
          <p:cNvPr id="7" name="Rechteck 6"/>
          <p:cNvSpPr/>
          <p:nvPr/>
        </p:nvSpPr>
        <p:spPr>
          <a:xfrm>
            <a:off x="1624722" y="5486398"/>
            <a:ext cx="589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h</a:t>
            </a:r>
            <a:r>
              <a:rPr lang="de-DE" sz="5400" b="1" i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aplos</a:t>
            </a:r>
            <a:r>
              <a:rPr lang="de-DE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  <a:cs typeface="Aharoni" pitchFamily="2" charset="-79"/>
              </a:rPr>
              <a:t> </a:t>
            </a:r>
            <a:r>
              <a:rPr lang="de-DE" sz="54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  <a:cs typeface="Aharoni" pitchFamily="2" charset="-79"/>
                <a:sym typeface="Wingdings" pitchFamily="2" charset="2"/>
              </a:rPr>
              <a:t> simple</a:t>
            </a:r>
            <a:endParaRPr lang="de-DE" sz="5400" b="1" i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7906" name="Picture 2" descr="http://de.rian.ru/images/26392/66/263926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1" cy="685800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28600" y="228600"/>
            <a:ext cx="2819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de-DE" sz="9600" b="1" cap="none" spc="0" dirty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495800" y="762000"/>
            <a:ext cx="1752600" cy="3048000"/>
          </a:xfrm>
          <a:prstGeom prst="straightConnector1">
            <a:avLst/>
          </a:prstGeom>
          <a:ln w="1365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724400" y="3505200"/>
            <a:ext cx="2286000" cy="2362200"/>
          </a:xfrm>
          <a:prstGeom prst="straightConnector1">
            <a:avLst/>
          </a:prstGeom>
          <a:ln w="1365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ern mit 12 Zacken 10"/>
          <p:cNvSpPr/>
          <p:nvPr/>
        </p:nvSpPr>
        <p:spPr>
          <a:xfrm>
            <a:off x="4343400" y="3048000"/>
            <a:ext cx="1219200" cy="990600"/>
          </a:xfrm>
          <a:prstGeom prst="star12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43400" y="3276600"/>
            <a:ext cx="129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???</a:t>
            </a:r>
            <a:endParaRPr lang="de-DE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4600" y="5486400"/>
            <a:ext cx="306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FFFF00"/>
                </a:solidFill>
              </a:rPr>
              <a:t>126 </a:t>
            </a:r>
            <a:r>
              <a:rPr lang="de-DE" sz="6000" dirty="0" err="1" smtClean="0">
                <a:solidFill>
                  <a:srgbClr val="FFFF00"/>
                </a:solidFill>
              </a:rPr>
              <a:t>GeV</a:t>
            </a:r>
            <a:endParaRPr lang="de-DE" sz="6000" dirty="0">
              <a:solidFill>
                <a:srgbClr val="FFFF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324599" y="0"/>
            <a:ext cx="304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</a:t>
            </a:r>
            <a:endParaRPr lang="de-DE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 flipV="1">
            <a:off x="6477000" y="5737324"/>
            <a:ext cx="144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</a:t>
            </a:r>
            <a:endParaRPr lang="de-DE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81001" y="0"/>
            <a:ext cx="36575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L H C</a:t>
            </a:r>
            <a:endParaRPr lang="de-DE" sz="9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16" name="Eingekerbter Pfeil nach rechts 15"/>
          <p:cNvSpPr/>
          <p:nvPr/>
        </p:nvSpPr>
        <p:spPr>
          <a:xfrm>
            <a:off x="838200" y="3276600"/>
            <a:ext cx="3505200" cy="484632"/>
          </a:xfrm>
          <a:prstGeom prst="notchedRightArrow">
            <a:avLst>
              <a:gd name="adj1" fmla="val 61264"/>
              <a:gd name="adj2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ingekerbter Pfeil nach rechts 16"/>
          <p:cNvSpPr/>
          <p:nvPr/>
        </p:nvSpPr>
        <p:spPr>
          <a:xfrm flipH="1">
            <a:off x="5562600" y="3276600"/>
            <a:ext cx="3429000" cy="484632"/>
          </a:xfrm>
          <a:prstGeom prst="notchedRightArrow">
            <a:avLst>
              <a:gd name="adj1" fmla="val 61264"/>
              <a:gd name="adj2" fmla="val 50000"/>
            </a:avLst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4436" name="WordArt 2"/>
          <p:cNvSpPr>
            <a:spLocks noChangeArrowheads="1" noChangeShapeType="1" noTextEdit="1"/>
          </p:cNvSpPr>
          <p:nvPr/>
        </p:nvSpPr>
        <p:spPr bwMode="auto">
          <a:xfrm>
            <a:off x="-152400" y="0"/>
            <a:ext cx="92964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</a:p>
        </p:txBody>
      </p:sp>
      <p:sp>
        <p:nvSpPr>
          <p:cNvPr id="4754437" name="WordArt 4"/>
          <p:cNvSpPr>
            <a:spLocks noChangeArrowheads="1" noChangeShapeType="1" noTextEdit="1"/>
          </p:cNvSpPr>
          <p:nvPr/>
        </p:nvSpPr>
        <p:spPr bwMode="auto">
          <a:xfrm>
            <a:off x="1447800" y="762000"/>
            <a:ext cx="5562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electric charges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752600" y="2895600"/>
          <a:ext cx="4724400" cy="2974622"/>
        </p:xfrm>
        <a:graphic>
          <a:graphicData uri="http://schemas.openxmlformats.org/presentationml/2006/ole">
            <p:oleObj spid="_x0000_s12276738" name="Formel" r:id="rId3" imgW="68580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547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4755471" name="WordArt 4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167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4755472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14400" y="12954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81600" y="12954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48000" y="29718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4755464" name="Object 8"/>
          <p:cNvGraphicFramePr>
            <a:graphicFrameLocks noChangeAspect="1"/>
          </p:cNvGraphicFramePr>
          <p:nvPr/>
        </p:nvGraphicFramePr>
        <p:xfrm>
          <a:off x="5562600" y="1828800"/>
          <a:ext cx="1541463" cy="793750"/>
        </p:xfrm>
        <a:graphic>
          <a:graphicData uri="http://schemas.openxmlformats.org/presentationml/2006/ole">
            <p:oleObj spid="_x0000_s4755464" name="Equation" r:id="rId4" imgW="419040" imgH="215640" progId="Equation.3">
              <p:embed/>
            </p:oleObj>
          </a:graphicData>
        </a:graphic>
      </p:graphicFrame>
      <p:graphicFrame>
        <p:nvGraphicFramePr>
          <p:cNvPr id="4755465" name="Object 9"/>
          <p:cNvGraphicFramePr>
            <a:graphicFrameLocks noChangeAspect="1"/>
          </p:cNvGraphicFramePr>
          <p:nvPr/>
        </p:nvGraphicFramePr>
        <p:xfrm>
          <a:off x="3276600" y="3657600"/>
          <a:ext cx="1905000" cy="838200"/>
        </p:xfrm>
        <a:graphic>
          <a:graphicData uri="http://schemas.openxmlformats.org/presentationml/2006/ole">
            <p:oleObj spid="_x0000_s4755465" name="Equation" r:id="rId5" imgW="914400" imgH="406080" progId="Equation.3">
              <p:embed/>
            </p:oleObj>
          </a:graphicData>
        </a:graphic>
      </p:graphicFrame>
      <p:graphicFrame>
        <p:nvGraphicFramePr>
          <p:cNvPr id="4755466" name="Object 10"/>
          <p:cNvGraphicFramePr>
            <a:graphicFrameLocks noChangeAspect="1"/>
          </p:cNvGraphicFramePr>
          <p:nvPr/>
        </p:nvGraphicFramePr>
        <p:xfrm>
          <a:off x="6019800" y="381000"/>
          <a:ext cx="1111250" cy="935038"/>
        </p:xfrm>
        <a:graphic>
          <a:graphicData uri="http://schemas.openxmlformats.org/presentationml/2006/ole">
            <p:oleObj spid="_x0000_s4755466" name="Equation" r:id="rId6" imgW="241200" imgH="203040" progId="Equation.3">
              <p:embed/>
            </p:oleObj>
          </a:graphicData>
        </a:graphic>
      </p:graphicFrame>
      <p:graphicFrame>
        <p:nvGraphicFramePr>
          <p:cNvPr id="4755467" name="Object 11"/>
          <p:cNvGraphicFramePr>
            <a:graphicFrameLocks noChangeAspect="1"/>
          </p:cNvGraphicFramePr>
          <p:nvPr/>
        </p:nvGraphicFramePr>
        <p:xfrm>
          <a:off x="1752600" y="304800"/>
          <a:ext cx="1187450" cy="1000125"/>
        </p:xfrm>
        <a:graphic>
          <a:graphicData uri="http://schemas.openxmlformats.org/presentationml/2006/ole">
            <p:oleObj spid="_x0000_s4755467" name="Equation" r:id="rId7" imgW="241200" imgH="203040" progId="Equation.3">
              <p:embed/>
            </p:oleObj>
          </a:graphicData>
        </a:graphic>
      </p:graphicFrame>
      <p:graphicFrame>
        <p:nvGraphicFramePr>
          <p:cNvPr id="4755469" name="Object 13"/>
          <p:cNvGraphicFramePr>
            <a:graphicFrameLocks noChangeAspect="1"/>
          </p:cNvGraphicFramePr>
          <p:nvPr/>
        </p:nvGraphicFramePr>
        <p:xfrm>
          <a:off x="1295400" y="1828800"/>
          <a:ext cx="1524000" cy="857250"/>
        </p:xfrm>
        <a:graphic>
          <a:graphicData uri="http://schemas.openxmlformats.org/presentationml/2006/ole">
            <p:oleObj spid="_x0000_s4755469" name="Equation" r:id="rId8" imgW="406080" imgH="22860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3581400" y="5181600"/>
          <a:ext cx="1676400" cy="1397000"/>
        </p:xfrm>
        <a:graphic>
          <a:graphicData uri="http://schemas.openxmlformats.org/presentationml/2006/ole">
            <p:oleObj spid="_x0000_s4755470" name="Formel" r:id="rId9" imgW="22860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3265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843266" name="WordArt 4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0343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6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haplons confined</a:t>
            </a:r>
          </a:p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by gauge force</a:t>
            </a:r>
          </a:p>
        </p:txBody>
      </p:sp>
      <p:sp>
        <p:nvSpPr>
          <p:cNvPr id="8843267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8843268" name="WordArt 6"/>
          <p:cNvSpPr>
            <a:spLocks noChangeArrowheads="1" noChangeShapeType="1" noTextEdit="1"/>
          </p:cNvSpPr>
          <p:nvPr/>
        </p:nvSpPr>
        <p:spPr bwMode="auto">
          <a:xfrm>
            <a:off x="457200" y="3886200"/>
            <a:ext cx="7848600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QHD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09600" y="5181600"/>
            <a:ext cx="7772400" cy="1015663"/>
          </a:xfrm>
          <a:prstGeom prst="rect">
            <a:avLst/>
          </a:prstGeom>
          <a:solidFill>
            <a:srgbClr val="7030A0"/>
          </a:solidFill>
          <a:ln w="180975">
            <a:solidFill>
              <a:srgbClr val="FF0000">
                <a:alpha val="56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de-DE" sz="6000" b="1" i="1" dirty="0" err="1" smtClean="0">
                <a:solidFill>
                  <a:srgbClr val="FFFF00"/>
                </a:solidFill>
              </a:rPr>
              <a:t>chiral</a:t>
            </a:r>
            <a:r>
              <a:rPr lang="de-DE" sz="6000" b="1" i="1" dirty="0" smtClean="0">
                <a:solidFill>
                  <a:srgbClr val="FFFF00"/>
                </a:solidFill>
              </a:rPr>
              <a:t> </a:t>
            </a:r>
            <a:r>
              <a:rPr lang="de-DE" sz="6000" b="1" i="1" dirty="0" err="1" smtClean="0">
                <a:solidFill>
                  <a:srgbClr val="FFFF00"/>
                </a:solidFill>
              </a:rPr>
              <a:t>gauge</a:t>
            </a:r>
            <a:r>
              <a:rPr lang="de-DE" sz="6000" b="1" i="1" dirty="0" smtClean="0">
                <a:solidFill>
                  <a:srgbClr val="FFFF00"/>
                </a:solidFill>
              </a:rPr>
              <a:t> </a:t>
            </a:r>
            <a:r>
              <a:rPr lang="de-DE" sz="6000" b="1" i="1" dirty="0" err="1" smtClean="0">
                <a:solidFill>
                  <a:srgbClr val="FFFF00"/>
                </a:solidFill>
              </a:rPr>
              <a:t>theory</a:t>
            </a:r>
            <a:r>
              <a:rPr lang="de-DE" sz="6000" b="1" i="1" dirty="0" smtClean="0">
                <a:solidFill>
                  <a:srgbClr val="FFFF00"/>
                </a:solidFill>
              </a:rPr>
              <a:t> </a:t>
            </a:r>
            <a:endParaRPr lang="de-DE" sz="6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5313" name="WordArt 2"/>
          <p:cNvSpPr>
            <a:spLocks noChangeArrowheads="1" noChangeShapeType="1" noTextEdit="1"/>
          </p:cNvSpPr>
          <p:nvPr/>
        </p:nvSpPr>
        <p:spPr bwMode="auto">
          <a:xfrm>
            <a:off x="-457200" y="0"/>
            <a:ext cx="9601200" cy="70104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  <a:endParaRPr lang="de-DE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845314" name="WordArt 4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7696200" cy="487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38"/>
              </a:avLst>
            </a:prstTxWarp>
          </a:bodyPr>
          <a:lstStyle/>
          <a:p>
            <a:pPr algn="ctr"/>
            <a:r>
              <a:rPr lang="de-DE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auge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e-DE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group</a:t>
            </a:r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e-DE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</a:t>
            </a:r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QHD</a:t>
            </a:r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845315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778875" cy="14636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8845317" name="WordArt 8"/>
          <p:cNvSpPr>
            <a:spLocks noChangeArrowheads="1" noChangeShapeType="1" noTextEdit="1"/>
          </p:cNvSpPr>
          <p:nvPr/>
        </p:nvSpPr>
        <p:spPr bwMode="auto">
          <a:xfrm>
            <a:off x="1524000" y="4876800"/>
            <a:ext cx="62484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de-D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SU(2)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8845318" name="WordArt 7"/>
          <p:cNvSpPr>
            <a:spLocks noChangeArrowheads="1" noChangeShapeType="1" noTextEdit="1"/>
          </p:cNvSpPr>
          <p:nvPr/>
        </p:nvSpPr>
        <p:spPr bwMode="auto">
          <a:xfrm>
            <a:off x="1828800" y="5334000"/>
            <a:ext cx="457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2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115723" name="WordArt 4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8763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38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5724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115725" name="WordArt 9"/>
          <p:cNvSpPr>
            <a:spLocks noChangeArrowheads="1" noChangeShapeType="1" noTextEdit="1"/>
          </p:cNvSpPr>
          <p:nvPr/>
        </p:nvSpPr>
        <p:spPr bwMode="auto">
          <a:xfrm>
            <a:off x="990600" y="914400"/>
            <a:ext cx="7239000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de-D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  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 Black"/>
            </a:endParaRPr>
          </a:p>
          <a:p>
            <a:pPr algn="ctr"/>
            <a:r>
              <a:rPr lang="de-D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 </a:t>
            </a:r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 Black"/>
            </a:endParaRPr>
          </a:p>
          <a:p>
            <a:pPr algn="ctr"/>
            <a:endParaRPr lang="de-DE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 Black"/>
            </a:endParaRPr>
          </a:p>
        </p:txBody>
      </p:sp>
      <p:sp>
        <p:nvSpPr>
          <p:cNvPr id="115726" name="AutoShape 10"/>
          <p:cNvSpPr>
            <a:spLocks noChangeArrowheads="1"/>
          </p:cNvSpPr>
          <p:nvPr/>
        </p:nvSpPr>
        <p:spPr bwMode="auto">
          <a:xfrm>
            <a:off x="3810000" y="5105400"/>
            <a:ext cx="1828800" cy="838200"/>
          </a:xfrm>
          <a:prstGeom prst="rightArrow">
            <a:avLst>
              <a:gd name="adj1" fmla="val 50000"/>
              <a:gd name="adj2" fmla="val 53125"/>
            </a:avLst>
          </a:prstGeom>
          <a:solidFill>
            <a:srgbClr val="FF0000"/>
          </a:solidFill>
          <a:ln w="1333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15727" name="WordArt 16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172200" cy="29527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3600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Impact"/>
              </a:rPr>
              <a:t>QHD</a:t>
            </a:r>
          </a:p>
        </p:txBody>
      </p:sp>
      <p:sp>
        <p:nvSpPr>
          <p:cNvPr id="9" name="Rechteck 8"/>
          <p:cNvSpPr/>
          <p:nvPr/>
        </p:nvSpPr>
        <p:spPr>
          <a:xfrm>
            <a:off x="1219200" y="228600"/>
            <a:ext cx="6858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7200" b="1" kern="1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Impact"/>
              </a:rPr>
              <a:t>m</a:t>
            </a:r>
            <a:r>
              <a:rPr lang="de-DE" sz="7200" b="1" kern="1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Impact"/>
              </a:rPr>
              <a:t>ass</a:t>
            </a:r>
            <a:r>
              <a:rPr lang="de-DE" sz="7200" b="1" kern="1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Impact"/>
              </a:rPr>
              <a:t>  </a:t>
            </a:r>
            <a:r>
              <a:rPr lang="de-DE" sz="7200" b="1" kern="1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Impact"/>
              </a:rPr>
              <a:t>scale</a:t>
            </a:r>
            <a:r>
              <a:rPr lang="de-DE" sz="7200" b="1" kern="1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Impact"/>
              </a:rPr>
              <a:t> </a:t>
            </a:r>
          </a:p>
          <a:p>
            <a:pPr algn="ctr"/>
            <a:r>
              <a:rPr lang="de-DE" sz="7200" b="1" kern="1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Impact"/>
              </a:rPr>
              <a:t>of</a:t>
            </a:r>
            <a:endParaRPr lang="de-DE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11149315" name="Object 3"/>
          <p:cNvGraphicFramePr>
            <a:graphicFrameLocks noChangeAspect="1"/>
          </p:cNvGraphicFramePr>
          <p:nvPr/>
        </p:nvGraphicFramePr>
        <p:xfrm>
          <a:off x="5943600" y="3276600"/>
          <a:ext cx="2971800" cy="3886200"/>
        </p:xfrm>
        <a:graphic>
          <a:graphicData uri="http://schemas.openxmlformats.org/presentationml/2006/ole">
            <p:oleObj spid="_x0000_s11149315" name="Formel" r:id="rId4" imgW="21564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de-DE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endParaRPr lang="de-DE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91200" y="3276600"/>
            <a:ext cx="381000" cy="38100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636434" name="AutoShape 21"/>
          <p:cNvSpPr>
            <a:spLocks noChangeArrowheads="1"/>
          </p:cNvSpPr>
          <p:nvPr/>
        </p:nvSpPr>
        <p:spPr bwMode="auto">
          <a:xfrm>
            <a:off x="3048000" y="914400"/>
            <a:ext cx="4419600" cy="4191000"/>
          </a:xfrm>
          <a:prstGeom prst="star32">
            <a:avLst>
              <a:gd name="adj" fmla="val 37500"/>
            </a:avLst>
          </a:prstGeom>
          <a:solidFill>
            <a:srgbClr val="FF6600"/>
          </a:solidFill>
          <a:ln w="155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36435" name="Oval 23"/>
          <p:cNvSpPr>
            <a:spLocks noChangeArrowheads="1"/>
          </p:cNvSpPr>
          <p:nvPr/>
        </p:nvSpPr>
        <p:spPr bwMode="auto">
          <a:xfrm>
            <a:off x="4038600" y="2819400"/>
            <a:ext cx="381000" cy="381000"/>
          </a:xfrm>
          <a:prstGeom prst="ellipse">
            <a:avLst/>
          </a:prstGeom>
          <a:solidFill>
            <a:srgbClr val="000000"/>
          </a:solidFill>
          <a:ln w="730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636436" name="Oval 24"/>
          <p:cNvSpPr>
            <a:spLocks noChangeArrowheads="1"/>
          </p:cNvSpPr>
          <p:nvPr/>
        </p:nvSpPr>
        <p:spPr bwMode="auto">
          <a:xfrm>
            <a:off x="6324600" y="2819400"/>
            <a:ext cx="381000" cy="381000"/>
          </a:xfrm>
          <a:prstGeom prst="ellipse">
            <a:avLst/>
          </a:prstGeom>
          <a:solidFill>
            <a:srgbClr val="FFFFFF"/>
          </a:solidFill>
          <a:ln w="476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8636426" name="Object 10"/>
          <p:cNvGraphicFramePr>
            <a:graphicFrameLocks noChangeAspect="1"/>
          </p:cNvGraphicFramePr>
          <p:nvPr/>
        </p:nvGraphicFramePr>
        <p:xfrm>
          <a:off x="4495800" y="2667000"/>
          <a:ext cx="1752600" cy="762000"/>
        </p:xfrm>
        <a:graphic>
          <a:graphicData uri="http://schemas.openxmlformats.org/presentationml/2006/ole">
            <p:oleObj spid="_x0000_s8636426" name="Equation" r:id="rId3" imgW="622080" imgH="228600" progId="Equation.3">
              <p:embed/>
            </p:oleObj>
          </a:graphicData>
        </a:graphic>
      </p:graphicFrame>
      <p:graphicFrame>
        <p:nvGraphicFramePr>
          <p:cNvPr id="8636430" name="Object 14"/>
          <p:cNvGraphicFramePr>
            <a:graphicFrameLocks noChangeAspect="1"/>
          </p:cNvGraphicFramePr>
          <p:nvPr/>
        </p:nvGraphicFramePr>
        <p:xfrm>
          <a:off x="304800" y="304800"/>
          <a:ext cx="2895600" cy="709613"/>
        </p:xfrm>
        <a:graphic>
          <a:graphicData uri="http://schemas.openxmlformats.org/presentationml/2006/ole">
            <p:oleObj spid="_x0000_s8636430" name="Equation" r:id="rId4" imgW="672840" imgH="164880" progId="Equation.3">
              <p:embed/>
            </p:oleObj>
          </a:graphicData>
        </a:graphic>
      </p:graphicFrame>
      <p:graphicFrame>
        <p:nvGraphicFramePr>
          <p:cNvPr id="8636433" name="Object 17"/>
          <p:cNvGraphicFramePr>
            <a:graphicFrameLocks noChangeAspect="1"/>
          </p:cNvGraphicFramePr>
          <p:nvPr/>
        </p:nvGraphicFramePr>
        <p:xfrm>
          <a:off x="1981200" y="5715000"/>
          <a:ext cx="4483100" cy="838200"/>
        </p:xfrm>
        <a:graphic>
          <a:graphicData uri="http://schemas.openxmlformats.org/presentationml/2006/ole">
            <p:oleObj spid="_x0000_s8636433" name="Formel" r:id="rId5" imgW="10792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791200" y="3276600"/>
            <a:ext cx="381000" cy="381000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32766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16852" name="AutoShape 21"/>
          <p:cNvSpPr>
            <a:spLocks noChangeArrowheads="1"/>
          </p:cNvSpPr>
          <p:nvPr/>
        </p:nvSpPr>
        <p:spPr bwMode="auto">
          <a:xfrm>
            <a:off x="1981200" y="381000"/>
            <a:ext cx="4876800" cy="4038600"/>
          </a:xfrm>
          <a:prstGeom prst="star32">
            <a:avLst>
              <a:gd name="adj" fmla="val 37500"/>
            </a:avLst>
          </a:prstGeom>
          <a:solidFill>
            <a:srgbClr val="00CCFF"/>
          </a:solidFill>
          <a:ln w="155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16853" name="Oval 23"/>
          <p:cNvSpPr>
            <a:spLocks noChangeArrowheads="1"/>
          </p:cNvSpPr>
          <p:nvPr/>
        </p:nvSpPr>
        <p:spPr bwMode="auto">
          <a:xfrm>
            <a:off x="2971800" y="2362200"/>
            <a:ext cx="381000" cy="381000"/>
          </a:xfrm>
          <a:prstGeom prst="ellipse">
            <a:avLst/>
          </a:prstGeom>
          <a:solidFill>
            <a:srgbClr val="000000"/>
          </a:solidFill>
          <a:ln w="730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16854" name="Oval 24"/>
          <p:cNvSpPr>
            <a:spLocks noChangeArrowheads="1"/>
          </p:cNvSpPr>
          <p:nvPr/>
        </p:nvSpPr>
        <p:spPr bwMode="auto">
          <a:xfrm>
            <a:off x="5791200" y="2362200"/>
            <a:ext cx="381000" cy="381000"/>
          </a:xfrm>
          <a:prstGeom prst="ellipse">
            <a:avLst/>
          </a:prstGeom>
          <a:solidFill>
            <a:srgbClr val="FFFFFF"/>
          </a:solidFill>
          <a:ln w="476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1245572" name="Object 4"/>
          <p:cNvGraphicFramePr>
            <a:graphicFrameLocks noChangeAspect="1"/>
          </p:cNvGraphicFramePr>
          <p:nvPr/>
        </p:nvGraphicFramePr>
        <p:xfrm>
          <a:off x="3429000" y="2209800"/>
          <a:ext cx="2286000" cy="685800"/>
        </p:xfrm>
        <a:graphic>
          <a:graphicData uri="http://schemas.openxmlformats.org/presentationml/2006/ole">
            <p:oleObj spid="_x0000_s11245572" name="Formel" r:id="rId3" imgW="622080" imgH="228600" progId="Equation.3">
              <p:embed/>
            </p:oleObj>
          </a:graphicData>
        </a:graphic>
      </p:graphicFrame>
      <p:graphicFrame>
        <p:nvGraphicFramePr>
          <p:cNvPr id="11245573" name="Object 5"/>
          <p:cNvGraphicFramePr>
            <a:graphicFrameLocks noChangeAspect="1"/>
          </p:cNvGraphicFramePr>
          <p:nvPr/>
        </p:nvGraphicFramePr>
        <p:xfrm>
          <a:off x="2667000" y="4842933"/>
          <a:ext cx="4267200" cy="2015067"/>
        </p:xfrm>
        <a:graphic>
          <a:graphicData uri="http://schemas.openxmlformats.org/presentationml/2006/ole">
            <p:oleObj spid="_x0000_s11245573" name="Formel" r:id="rId4" imgW="914400" imgH="4316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1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4761622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4761604" name="Object 4"/>
          <p:cNvGraphicFramePr>
            <a:graphicFrameLocks noChangeAspect="1"/>
          </p:cNvGraphicFramePr>
          <p:nvPr/>
        </p:nvGraphicFramePr>
        <p:xfrm>
          <a:off x="4953000" y="3124200"/>
          <a:ext cx="1543050" cy="609600"/>
        </p:xfrm>
        <a:graphic>
          <a:graphicData uri="http://schemas.openxmlformats.org/presentationml/2006/ole">
            <p:oleObj spid="_x0000_s4761604" name="Equation" r:id="rId3" imgW="114120" imgH="215640" progId="Equation.3">
              <p:embed/>
            </p:oleObj>
          </a:graphicData>
        </a:graphic>
      </p:graphicFrame>
      <p:sp>
        <p:nvSpPr>
          <p:cNvPr id="4761623" name="TextBox 7"/>
          <p:cNvSpPr txBox="1">
            <a:spLocks noChangeArrowheads="1"/>
          </p:cNvSpPr>
          <p:nvPr/>
        </p:nvSpPr>
        <p:spPr bwMode="auto">
          <a:xfrm>
            <a:off x="2057400" y="457200"/>
            <a:ext cx="5715000" cy="2286000"/>
          </a:xfrm>
          <a:prstGeom prst="rect">
            <a:avLst/>
          </a:prstGeom>
          <a:noFill/>
          <a:ln w="6667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sz="4800" dirty="0" smtClean="0">
                <a:latin typeface="Algerian" pitchFamily="82" charset="0"/>
              </a:rPr>
              <a:t>         </a:t>
            </a:r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Mixing</a:t>
            </a:r>
            <a:r>
              <a:rPr lang="en-US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itchFamily="34" charset="0"/>
              </a:rPr>
              <a:t>   W-boson  -  photon</a:t>
            </a:r>
            <a:endParaRPr lang="en-US" sz="4800" dirty="0">
              <a:solidFill>
                <a:schemeClr val="bg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Curved Down Arrow 11"/>
          <p:cNvSpPr>
            <a:spLocks noChangeArrowheads="1"/>
          </p:cNvSpPr>
          <p:nvPr/>
        </p:nvSpPr>
        <p:spPr bwMode="auto">
          <a:xfrm>
            <a:off x="609600" y="4267200"/>
            <a:ext cx="685800" cy="22860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solidFill>
            <a:srgbClr val="0000FF"/>
          </a:solidFill>
          <a:ln w="25400" algn="ctr">
            <a:solidFill>
              <a:srgbClr val="006F6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urved Down Arrow 13"/>
          <p:cNvSpPr>
            <a:spLocks noChangeArrowheads="1"/>
          </p:cNvSpPr>
          <p:nvPr/>
        </p:nvSpPr>
        <p:spPr bwMode="auto">
          <a:xfrm flipV="1">
            <a:off x="1219200" y="4495800"/>
            <a:ext cx="685800" cy="30480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006F6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1828800" y="4267200"/>
            <a:ext cx="762000" cy="30480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4419600"/>
            <a:ext cx="19050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urved Down Arrow 16"/>
          <p:cNvSpPr>
            <a:spLocks noChangeArrowheads="1"/>
          </p:cNvSpPr>
          <p:nvPr/>
        </p:nvSpPr>
        <p:spPr bwMode="auto">
          <a:xfrm flipV="1">
            <a:off x="5105400" y="4572000"/>
            <a:ext cx="685800" cy="30480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006F6F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4495800" y="4343400"/>
            <a:ext cx="685800" cy="22860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761612" name="Object 12"/>
          <p:cNvGraphicFramePr>
            <a:graphicFrameLocks noChangeAspect="1"/>
          </p:cNvGraphicFramePr>
          <p:nvPr/>
        </p:nvGraphicFramePr>
        <p:xfrm>
          <a:off x="5029200" y="4343400"/>
          <a:ext cx="1543050" cy="609600"/>
        </p:xfrm>
        <a:graphic>
          <a:graphicData uri="http://schemas.openxmlformats.org/presentationml/2006/ole">
            <p:oleObj spid="_x0000_s4761612" name="Equation" r:id="rId4" imgW="114120" imgH="215640" progId="Equation.3">
              <p:embed/>
            </p:oleObj>
          </a:graphicData>
        </a:graphic>
      </p:graphicFrame>
      <p:sp>
        <p:nvSpPr>
          <p:cNvPr id="19" name="Curved Down Arrow 18"/>
          <p:cNvSpPr/>
          <p:nvPr/>
        </p:nvSpPr>
        <p:spPr>
          <a:xfrm>
            <a:off x="5715000" y="4343400"/>
            <a:ext cx="762000" cy="228600"/>
          </a:xfrm>
          <a:prstGeom prst="curvedDownArrow">
            <a:avLst>
              <a:gd name="adj1" fmla="val 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17526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4761617" name="Object 17"/>
          <p:cNvGraphicFramePr>
            <a:graphicFrameLocks noChangeAspect="1"/>
          </p:cNvGraphicFramePr>
          <p:nvPr/>
        </p:nvGraphicFramePr>
        <p:xfrm>
          <a:off x="1219200" y="4876800"/>
          <a:ext cx="527050" cy="685800"/>
        </p:xfrm>
        <a:graphic>
          <a:graphicData uri="http://schemas.openxmlformats.org/presentationml/2006/ole">
            <p:oleObj spid="_x0000_s4761617" name="Equation" r:id="rId5" imgW="126720" imgH="164880" progId="Equation.3">
              <p:embed/>
            </p:oleObj>
          </a:graphicData>
        </a:graphic>
      </p:graphicFrame>
      <p:graphicFrame>
        <p:nvGraphicFramePr>
          <p:cNvPr id="4761618" name="Object 18"/>
          <p:cNvGraphicFramePr>
            <a:graphicFrameLocks noChangeAspect="1"/>
          </p:cNvGraphicFramePr>
          <p:nvPr/>
        </p:nvGraphicFramePr>
        <p:xfrm>
          <a:off x="5181600" y="3657600"/>
          <a:ext cx="527050" cy="685800"/>
        </p:xfrm>
        <a:graphic>
          <a:graphicData uri="http://schemas.openxmlformats.org/presentationml/2006/ole">
            <p:oleObj spid="_x0000_s4761618" name="Equation" r:id="rId6" imgW="126720" imgH="164880" progId="Equation.3">
              <p:embed/>
            </p:oleObj>
          </a:graphicData>
        </a:graphic>
      </p:graphicFrame>
      <p:graphicFrame>
        <p:nvGraphicFramePr>
          <p:cNvPr id="4761619" name="Object 19"/>
          <p:cNvGraphicFramePr>
            <a:graphicFrameLocks noChangeAspect="1"/>
          </p:cNvGraphicFramePr>
          <p:nvPr/>
        </p:nvGraphicFramePr>
        <p:xfrm>
          <a:off x="2895600" y="4648200"/>
          <a:ext cx="990600" cy="990600"/>
        </p:xfrm>
        <a:graphic>
          <a:graphicData uri="http://schemas.openxmlformats.org/presentationml/2006/ole">
            <p:oleObj spid="_x0000_s4761619" name="Equation" r:id="rId7" imgW="177480" imgH="177480" progId="Equation.3">
              <p:embed/>
            </p:oleObj>
          </a:graphicData>
        </a:graphic>
      </p:graphicFrame>
      <p:graphicFrame>
        <p:nvGraphicFramePr>
          <p:cNvPr id="4761620" name="Object 20"/>
          <p:cNvGraphicFramePr>
            <a:graphicFrameLocks noChangeAspect="1"/>
          </p:cNvGraphicFramePr>
          <p:nvPr/>
        </p:nvGraphicFramePr>
        <p:xfrm>
          <a:off x="6934200" y="4724400"/>
          <a:ext cx="990600" cy="990600"/>
        </p:xfrm>
        <a:graphic>
          <a:graphicData uri="http://schemas.openxmlformats.org/presentationml/2006/ole">
            <p:oleObj spid="_x0000_s4761620" name="Equation" r:id="rId8" imgW="177480" imgH="177480" progId="Equation.3">
              <p:embed/>
            </p:oleObj>
          </a:graphicData>
        </a:graphic>
      </p:graphicFrame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3352800" y="5562600"/>
          <a:ext cx="2667000" cy="914400"/>
        </p:xfrm>
        <a:graphic>
          <a:graphicData uri="http://schemas.openxmlformats.org/presentationml/2006/ole">
            <p:oleObj spid="_x0000_s4761621" name="Formel" r:id="rId9" imgW="6220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4485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614468" name="Object 4"/>
          <p:cNvGraphicFramePr>
            <a:graphicFrameLocks noChangeAspect="1"/>
          </p:cNvGraphicFramePr>
          <p:nvPr/>
        </p:nvGraphicFramePr>
        <p:xfrm>
          <a:off x="4752975" y="3152775"/>
          <a:ext cx="1543050" cy="1168400"/>
        </p:xfrm>
        <a:graphic>
          <a:graphicData uri="http://schemas.openxmlformats.org/presentationml/2006/ole">
            <p:oleObj spid="_x0000_s7614468" name="Equation" r:id="rId3" imgW="114120" imgH="215640" progId="Equation.3">
              <p:embed/>
            </p:oleObj>
          </a:graphicData>
        </a:graphic>
      </p:graphicFrame>
      <p:sp>
        <p:nvSpPr>
          <p:cNvPr id="7614486" name="Freeform 7"/>
          <p:cNvSpPr>
            <a:spLocks/>
          </p:cNvSpPr>
          <p:nvPr/>
        </p:nvSpPr>
        <p:spPr bwMode="auto">
          <a:xfrm>
            <a:off x="2514600" y="1143000"/>
            <a:ext cx="2284412" cy="560388"/>
          </a:xfrm>
          <a:custGeom>
            <a:avLst/>
            <a:gdLst>
              <a:gd name="T0" fmla="*/ 0 w 2298138"/>
              <a:gd name="T1" fmla="*/ 6230 h 565291"/>
              <a:gd name="T2" fmla="*/ 40069 w 2298138"/>
              <a:gd name="T3" fmla="*/ 7844 h 565291"/>
              <a:gd name="T4" fmla="*/ 339268 w 2298138"/>
              <a:gd name="T5" fmla="*/ 11075 h 565291"/>
              <a:gd name="T6" fmla="*/ 411404 w 2298138"/>
              <a:gd name="T7" fmla="*/ 15919 h 565291"/>
              <a:gd name="T8" fmla="*/ 625105 w 2298138"/>
              <a:gd name="T9" fmla="*/ 17536 h 565291"/>
              <a:gd name="T10" fmla="*/ 662509 w 2298138"/>
              <a:gd name="T11" fmla="*/ 23996 h 565291"/>
              <a:gd name="T12" fmla="*/ 678537 w 2298138"/>
              <a:gd name="T13" fmla="*/ 30453 h 565291"/>
              <a:gd name="T14" fmla="*/ 683873 w 2298138"/>
              <a:gd name="T15" fmla="*/ 35299 h 565291"/>
              <a:gd name="T16" fmla="*/ 691895 w 2298138"/>
              <a:gd name="T17" fmla="*/ 36913 h 565291"/>
              <a:gd name="T18" fmla="*/ 702583 w 2298138"/>
              <a:gd name="T19" fmla="*/ 46598 h 565291"/>
              <a:gd name="T20" fmla="*/ 707922 w 2298138"/>
              <a:gd name="T21" fmla="*/ 51448 h 565291"/>
              <a:gd name="T22" fmla="*/ 715933 w 2298138"/>
              <a:gd name="T23" fmla="*/ 54677 h 565291"/>
              <a:gd name="T24" fmla="*/ 718607 w 2298138"/>
              <a:gd name="T25" fmla="*/ 59524 h 565291"/>
              <a:gd name="T26" fmla="*/ 723953 w 2298138"/>
              <a:gd name="T27" fmla="*/ 64370 h 565291"/>
              <a:gd name="T28" fmla="*/ 726626 w 2298138"/>
              <a:gd name="T29" fmla="*/ 75671 h 565291"/>
              <a:gd name="T30" fmla="*/ 731958 w 2298138"/>
              <a:gd name="T31" fmla="*/ 85357 h 565291"/>
              <a:gd name="T32" fmla="*/ 734634 w 2298138"/>
              <a:gd name="T33" fmla="*/ 90209 h 565291"/>
              <a:gd name="T34" fmla="*/ 737309 w 2298138"/>
              <a:gd name="T35" fmla="*/ 95051 h 565291"/>
              <a:gd name="T36" fmla="*/ 747995 w 2298138"/>
              <a:gd name="T37" fmla="*/ 104740 h 565291"/>
              <a:gd name="T38" fmla="*/ 753332 w 2298138"/>
              <a:gd name="T39" fmla="*/ 109585 h 565291"/>
              <a:gd name="T40" fmla="*/ 758678 w 2298138"/>
              <a:gd name="T41" fmla="*/ 112813 h 56529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98138"/>
              <a:gd name="T64" fmla="*/ 0 h 565291"/>
              <a:gd name="T65" fmla="*/ 2298138 w 2298138"/>
              <a:gd name="T66" fmla="*/ 565291 h 56529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98138" h="565291">
                <a:moveTo>
                  <a:pt x="0" y="31217"/>
                </a:moveTo>
                <a:cubicBezTo>
                  <a:pt x="40460" y="33914"/>
                  <a:pt x="80836" y="38639"/>
                  <a:pt x="121381" y="39309"/>
                </a:cubicBezTo>
                <a:cubicBezTo>
                  <a:pt x="1036853" y="54441"/>
                  <a:pt x="694725" y="0"/>
                  <a:pt x="1027689" y="55493"/>
                </a:cubicBezTo>
                <a:cubicBezTo>
                  <a:pt x="1125049" y="87946"/>
                  <a:pt x="1075789" y="76395"/>
                  <a:pt x="1246173" y="79769"/>
                </a:cubicBezTo>
                <a:lnTo>
                  <a:pt x="1893536" y="87861"/>
                </a:lnTo>
                <a:cubicBezTo>
                  <a:pt x="1902174" y="90020"/>
                  <a:pt x="1992890" y="110940"/>
                  <a:pt x="2006825" y="120230"/>
                </a:cubicBezTo>
                <a:lnTo>
                  <a:pt x="2055377" y="152598"/>
                </a:lnTo>
                <a:cubicBezTo>
                  <a:pt x="2060772" y="160690"/>
                  <a:pt x="2063967" y="170799"/>
                  <a:pt x="2071561" y="176874"/>
                </a:cubicBezTo>
                <a:cubicBezTo>
                  <a:pt x="2078222" y="182202"/>
                  <a:pt x="2089806" y="178935"/>
                  <a:pt x="2095837" y="184966"/>
                </a:cubicBezTo>
                <a:cubicBezTo>
                  <a:pt x="2109591" y="198720"/>
                  <a:pt x="2117416" y="217334"/>
                  <a:pt x="2128205" y="233518"/>
                </a:cubicBezTo>
                <a:cubicBezTo>
                  <a:pt x="2133600" y="241610"/>
                  <a:pt x="2136297" y="252399"/>
                  <a:pt x="2144389" y="257794"/>
                </a:cubicBezTo>
                <a:lnTo>
                  <a:pt x="2168665" y="273978"/>
                </a:lnTo>
                <a:cubicBezTo>
                  <a:pt x="2171363" y="282070"/>
                  <a:pt x="2172943" y="290625"/>
                  <a:pt x="2176758" y="298254"/>
                </a:cubicBezTo>
                <a:cubicBezTo>
                  <a:pt x="2181107" y="306953"/>
                  <a:pt x="2190147" y="313215"/>
                  <a:pt x="2192942" y="322530"/>
                </a:cubicBezTo>
                <a:cubicBezTo>
                  <a:pt x="2198423" y="340799"/>
                  <a:pt x="2196745" y="360590"/>
                  <a:pt x="2201034" y="379175"/>
                </a:cubicBezTo>
                <a:cubicBezTo>
                  <a:pt x="2204870" y="395798"/>
                  <a:pt x="2211823" y="411543"/>
                  <a:pt x="2217218" y="427727"/>
                </a:cubicBezTo>
                <a:lnTo>
                  <a:pt x="2225310" y="452003"/>
                </a:lnTo>
                <a:cubicBezTo>
                  <a:pt x="2228007" y="460095"/>
                  <a:pt x="2228671" y="469182"/>
                  <a:pt x="2233402" y="476279"/>
                </a:cubicBezTo>
                <a:lnTo>
                  <a:pt x="2265770" y="524831"/>
                </a:lnTo>
                <a:cubicBezTo>
                  <a:pt x="2271165" y="532923"/>
                  <a:pt x="2275077" y="542230"/>
                  <a:pt x="2281954" y="549107"/>
                </a:cubicBezTo>
                <a:lnTo>
                  <a:pt x="2298138" y="565291"/>
                </a:lnTo>
              </a:path>
            </a:pathLst>
          </a:custGeom>
          <a:noFill/>
          <a:ln w="8255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614487" name="Freeform 9"/>
          <p:cNvSpPr>
            <a:spLocks/>
          </p:cNvSpPr>
          <p:nvPr/>
        </p:nvSpPr>
        <p:spPr bwMode="auto">
          <a:xfrm>
            <a:off x="2590800" y="1676400"/>
            <a:ext cx="2193925" cy="476250"/>
          </a:xfrm>
          <a:custGeom>
            <a:avLst/>
            <a:gdLst>
              <a:gd name="T0" fmla="*/ 0 w 2194438"/>
              <a:gd name="T1" fmla="*/ 662962 h 475058"/>
              <a:gd name="T2" fmla="*/ 232472 w 2194438"/>
              <a:gd name="T3" fmla="*/ 675830 h 475058"/>
              <a:gd name="T4" fmla="*/ 356466 w 2194438"/>
              <a:gd name="T5" fmla="*/ 701576 h 475058"/>
              <a:gd name="T6" fmla="*/ 581209 w 2194438"/>
              <a:gd name="T7" fmla="*/ 727296 h 475058"/>
              <a:gd name="T8" fmla="*/ 829173 w 2194438"/>
              <a:gd name="T9" fmla="*/ 753026 h 475058"/>
              <a:gd name="T10" fmla="*/ 914410 w 2194438"/>
              <a:gd name="T11" fmla="*/ 740163 h 475058"/>
              <a:gd name="T12" fmla="*/ 1092675 w 2194438"/>
              <a:gd name="T13" fmla="*/ 727296 h 475058"/>
              <a:gd name="T14" fmla="*/ 1371635 w 2194438"/>
              <a:gd name="T15" fmla="*/ 701576 h 475058"/>
              <a:gd name="T16" fmla="*/ 1766823 w 2194438"/>
              <a:gd name="T17" fmla="*/ 714437 h 475058"/>
              <a:gd name="T18" fmla="*/ 1898556 w 2194438"/>
              <a:gd name="T19" fmla="*/ 675830 h 475058"/>
              <a:gd name="T20" fmla="*/ 1921803 w 2194438"/>
              <a:gd name="T21" fmla="*/ 598641 h 475058"/>
              <a:gd name="T22" fmla="*/ 1945050 w 2194438"/>
              <a:gd name="T23" fmla="*/ 585779 h 475058"/>
              <a:gd name="T24" fmla="*/ 1960548 w 2194438"/>
              <a:gd name="T25" fmla="*/ 547178 h 475058"/>
              <a:gd name="T26" fmla="*/ 1968295 w 2194438"/>
              <a:gd name="T27" fmla="*/ 508588 h 475058"/>
              <a:gd name="T28" fmla="*/ 1999290 w 2194438"/>
              <a:gd name="T29" fmla="*/ 431399 h 475058"/>
              <a:gd name="T30" fmla="*/ 2022536 w 2194438"/>
              <a:gd name="T31" fmla="*/ 367087 h 475058"/>
              <a:gd name="T32" fmla="*/ 2045784 w 2194438"/>
              <a:gd name="T33" fmla="*/ 251292 h 475058"/>
              <a:gd name="T34" fmla="*/ 2053531 w 2194438"/>
              <a:gd name="T35" fmla="*/ 212689 h 475058"/>
              <a:gd name="T36" fmla="*/ 2069033 w 2194438"/>
              <a:gd name="T37" fmla="*/ 96917 h 475058"/>
              <a:gd name="T38" fmla="*/ 2100029 w 2194438"/>
              <a:gd name="T39" fmla="*/ 6853 h 4750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94438"/>
              <a:gd name="T61" fmla="*/ 0 h 475058"/>
              <a:gd name="T62" fmla="*/ 2194438 w 2194438"/>
              <a:gd name="T63" fmla="*/ 475058 h 4750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94438" h="475058">
                <a:moveTo>
                  <a:pt x="0" y="417005"/>
                </a:moveTo>
                <a:cubicBezTo>
                  <a:pt x="80920" y="419702"/>
                  <a:pt x="161967" y="419828"/>
                  <a:pt x="242761" y="425097"/>
                </a:cubicBezTo>
                <a:cubicBezTo>
                  <a:pt x="286162" y="427928"/>
                  <a:pt x="328844" y="438289"/>
                  <a:pt x="372234" y="441281"/>
                </a:cubicBezTo>
                <a:lnTo>
                  <a:pt x="606903" y="457465"/>
                </a:lnTo>
                <a:cubicBezTo>
                  <a:pt x="712449" y="475058"/>
                  <a:pt x="691389" y="473650"/>
                  <a:pt x="865848" y="473650"/>
                </a:cubicBezTo>
                <a:cubicBezTo>
                  <a:pt x="895641" y="473650"/>
                  <a:pt x="925118" y="467308"/>
                  <a:pt x="954860" y="465558"/>
                </a:cubicBezTo>
                <a:cubicBezTo>
                  <a:pt x="1016850" y="461911"/>
                  <a:pt x="1078950" y="460419"/>
                  <a:pt x="1140977" y="457465"/>
                </a:cubicBezTo>
                <a:lnTo>
                  <a:pt x="1432290" y="441281"/>
                </a:lnTo>
                <a:lnTo>
                  <a:pt x="1844984" y="449373"/>
                </a:lnTo>
                <a:cubicBezTo>
                  <a:pt x="1954796" y="449373"/>
                  <a:pt x="1930157" y="460025"/>
                  <a:pt x="1982549" y="425097"/>
                </a:cubicBezTo>
                <a:cubicBezTo>
                  <a:pt x="1987880" y="409105"/>
                  <a:pt x="1992564" y="387953"/>
                  <a:pt x="2006825" y="376545"/>
                </a:cubicBezTo>
                <a:cubicBezTo>
                  <a:pt x="2013486" y="371217"/>
                  <a:pt x="2023009" y="371150"/>
                  <a:pt x="2031101" y="368453"/>
                </a:cubicBezTo>
                <a:cubicBezTo>
                  <a:pt x="2036496" y="360361"/>
                  <a:pt x="2042936" y="352876"/>
                  <a:pt x="2047285" y="344177"/>
                </a:cubicBezTo>
                <a:cubicBezTo>
                  <a:pt x="2051100" y="336548"/>
                  <a:pt x="2051235" y="327357"/>
                  <a:pt x="2055377" y="319901"/>
                </a:cubicBezTo>
                <a:cubicBezTo>
                  <a:pt x="2064823" y="302898"/>
                  <a:pt x="2081594" y="289802"/>
                  <a:pt x="2087745" y="271349"/>
                </a:cubicBezTo>
                <a:cubicBezTo>
                  <a:pt x="2098250" y="239835"/>
                  <a:pt x="2089806" y="253105"/>
                  <a:pt x="2112021" y="230888"/>
                </a:cubicBezTo>
                <a:lnTo>
                  <a:pt x="2136298" y="158060"/>
                </a:lnTo>
                <a:cubicBezTo>
                  <a:pt x="2138995" y="149968"/>
                  <a:pt x="2142988" y="142198"/>
                  <a:pt x="2144390" y="133784"/>
                </a:cubicBezTo>
                <a:cubicBezTo>
                  <a:pt x="2146586" y="120610"/>
                  <a:pt x="2151088" y="78031"/>
                  <a:pt x="2160574" y="60956"/>
                </a:cubicBezTo>
                <a:cubicBezTo>
                  <a:pt x="2194438" y="0"/>
                  <a:pt x="2192942" y="33264"/>
                  <a:pt x="2192942" y="4311"/>
                </a:cubicBezTo>
              </a:path>
            </a:pathLst>
          </a:custGeom>
          <a:noFill/>
          <a:ln w="7937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7614488" name="Freeform 11"/>
          <p:cNvSpPr>
            <a:spLocks/>
          </p:cNvSpPr>
          <p:nvPr/>
        </p:nvSpPr>
        <p:spPr bwMode="auto">
          <a:xfrm>
            <a:off x="4800600" y="1524000"/>
            <a:ext cx="2871787" cy="307975"/>
          </a:xfrm>
          <a:custGeom>
            <a:avLst/>
            <a:gdLst>
              <a:gd name="T0" fmla="*/ 7728 w 2872673"/>
              <a:gd name="T1" fmla="*/ 69708 h 308389"/>
              <a:gd name="T2" fmla="*/ 145369 w 2872673"/>
              <a:gd name="T3" fmla="*/ 6329 h 308389"/>
              <a:gd name="T4" fmla="*/ 252472 w 2872673"/>
              <a:gd name="T5" fmla="*/ 6329 h 308389"/>
              <a:gd name="T6" fmla="*/ 321333 w 2872673"/>
              <a:gd name="T7" fmla="*/ 31683 h 308389"/>
              <a:gd name="T8" fmla="*/ 359585 w 2872673"/>
              <a:gd name="T9" fmla="*/ 57030 h 308389"/>
              <a:gd name="T10" fmla="*/ 443738 w 2872673"/>
              <a:gd name="T11" fmla="*/ 145744 h 308389"/>
              <a:gd name="T12" fmla="*/ 527910 w 2872673"/>
              <a:gd name="T13" fmla="*/ 196441 h 308389"/>
              <a:gd name="T14" fmla="*/ 589111 w 2872673"/>
              <a:gd name="T15" fmla="*/ 221786 h 308389"/>
              <a:gd name="T16" fmla="*/ 757418 w 2872673"/>
              <a:gd name="T17" fmla="*/ 190103 h 308389"/>
              <a:gd name="T18" fmla="*/ 803318 w 2872673"/>
              <a:gd name="T19" fmla="*/ 171095 h 308389"/>
              <a:gd name="T20" fmla="*/ 872174 w 2872673"/>
              <a:gd name="T21" fmla="*/ 139413 h 308389"/>
              <a:gd name="T22" fmla="*/ 918076 w 2872673"/>
              <a:gd name="T23" fmla="*/ 95050 h 308389"/>
              <a:gd name="T24" fmla="*/ 941025 w 2872673"/>
              <a:gd name="T25" fmla="*/ 63371 h 308389"/>
              <a:gd name="T26" fmla="*/ 979277 w 2872673"/>
              <a:gd name="T27" fmla="*/ 38021 h 308389"/>
              <a:gd name="T28" fmla="*/ 1162923 w 2872673"/>
              <a:gd name="T29" fmla="*/ 38021 h 308389"/>
              <a:gd name="T30" fmla="*/ 1254729 w 2872673"/>
              <a:gd name="T31" fmla="*/ 69708 h 308389"/>
              <a:gd name="T32" fmla="*/ 1292982 w 2872673"/>
              <a:gd name="T33" fmla="*/ 95050 h 308389"/>
              <a:gd name="T34" fmla="*/ 1331234 w 2872673"/>
              <a:gd name="T35" fmla="*/ 120401 h 308389"/>
              <a:gd name="T36" fmla="*/ 1415385 w 2872673"/>
              <a:gd name="T37" fmla="*/ 158417 h 308389"/>
              <a:gd name="T38" fmla="*/ 1545441 w 2872673"/>
              <a:gd name="T39" fmla="*/ 183767 h 308389"/>
              <a:gd name="T40" fmla="*/ 1614292 w 2872673"/>
              <a:gd name="T41" fmla="*/ 158417 h 308389"/>
              <a:gd name="T42" fmla="*/ 1652545 w 2872673"/>
              <a:gd name="T43" fmla="*/ 133075 h 308389"/>
              <a:gd name="T44" fmla="*/ 1751994 w 2872673"/>
              <a:gd name="T45" fmla="*/ 95050 h 308389"/>
              <a:gd name="T46" fmla="*/ 1813199 w 2872673"/>
              <a:gd name="T47" fmla="*/ 69708 h 308389"/>
              <a:gd name="T48" fmla="*/ 1866752 w 2872673"/>
              <a:gd name="T49" fmla="*/ 50696 h 308389"/>
              <a:gd name="T50" fmla="*/ 1981501 w 2872673"/>
              <a:gd name="T51" fmla="*/ 57030 h 308389"/>
              <a:gd name="T52" fmla="*/ 2050355 w 2872673"/>
              <a:gd name="T53" fmla="*/ 82380 h 308389"/>
              <a:gd name="T54" fmla="*/ 2088611 w 2872673"/>
              <a:gd name="T55" fmla="*/ 133075 h 308389"/>
              <a:gd name="T56" fmla="*/ 2157459 w 2872673"/>
              <a:gd name="T57" fmla="*/ 164758 h 308389"/>
              <a:gd name="T58" fmla="*/ 2226312 w 2872673"/>
              <a:gd name="T59" fmla="*/ 190103 h 308389"/>
              <a:gd name="T60" fmla="*/ 2386969 w 2872673"/>
              <a:gd name="T61" fmla="*/ 215448 h 308389"/>
              <a:gd name="T62" fmla="*/ 2448166 w 2872673"/>
              <a:gd name="T63" fmla="*/ 171095 h 308389"/>
              <a:gd name="T64" fmla="*/ 2501721 w 2872673"/>
              <a:gd name="T65" fmla="*/ 152086 h 308389"/>
              <a:gd name="T66" fmla="*/ 2562926 w 2872673"/>
              <a:gd name="T67" fmla="*/ 139413 h 308389"/>
              <a:gd name="T68" fmla="*/ 2647078 w 2872673"/>
              <a:gd name="T69" fmla="*/ 120401 h 308389"/>
              <a:gd name="T70" fmla="*/ 2715929 w 2872673"/>
              <a:gd name="T71" fmla="*/ 88713 h 30838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72673"/>
              <a:gd name="T109" fmla="*/ 0 h 308389"/>
              <a:gd name="T110" fmla="*/ 2872673 w 2872673"/>
              <a:gd name="T111" fmla="*/ 308389 h 30838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72673" h="308389">
                <a:moveTo>
                  <a:pt x="0" y="129473"/>
                </a:moveTo>
                <a:cubicBezTo>
                  <a:pt x="2697" y="115986"/>
                  <a:pt x="1941" y="101314"/>
                  <a:pt x="8092" y="89012"/>
                </a:cubicBezTo>
                <a:cubicBezTo>
                  <a:pt x="16470" y="72255"/>
                  <a:pt x="73244" y="34927"/>
                  <a:pt x="80920" y="32368"/>
                </a:cubicBezTo>
                <a:lnTo>
                  <a:pt x="153749" y="8092"/>
                </a:lnTo>
                <a:lnTo>
                  <a:pt x="178025" y="0"/>
                </a:lnTo>
                <a:cubicBezTo>
                  <a:pt x="207696" y="2697"/>
                  <a:pt x="237543" y="3879"/>
                  <a:pt x="267037" y="8092"/>
                </a:cubicBezTo>
                <a:cubicBezTo>
                  <a:pt x="295512" y="12160"/>
                  <a:pt x="289948" y="19547"/>
                  <a:pt x="315589" y="32368"/>
                </a:cubicBezTo>
                <a:cubicBezTo>
                  <a:pt x="323218" y="36183"/>
                  <a:pt x="331773" y="37763"/>
                  <a:pt x="339865" y="40460"/>
                </a:cubicBezTo>
                <a:cubicBezTo>
                  <a:pt x="345260" y="45855"/>
                  <a:pt x="350092" y="51878"/>
                  <a:pt x="356050" y="56644"/>
                </a:cubicBezTo>
                <a:cubicBezTo>
                  <a:pt x="363644" y="62719"/>
                  <a:pt x="373922" y="65509"/>
                  <a:pt x="380326" y="72828"/>
                </a:cubicBezTo>
                <a:cubicBezTo>
                  <a:pt x="446411" y="148354"/>
                  <a:pt x="382349" y="101151"/>
                  <a:pt x="436970" y="137565"/>
                </a:cubicBezTo>
                <a:lnTo>
                  <a:pt x="469338" y="186117"/>
                </a:lnTo>
                <a:cubicBezTo>
                  <a:pt x="474733" y="194209"/>
                  <a:pt x="477430" y="204998"/>
                  <a:pt x="485522" y="210393"/>
                </a:cubicBezTo>
                <a:cubicBezTo>
                  <a:pt x="541171" y="247492"/>
                  <a:pt x="515621" y="236610"/>
                  <a:pt x="558350" y="250853"/>
                </a:cubicBezTo>
                <a:cubicBezTo>
                  <a:pt x="563745" y="256248"/>
                  <a:pt x="567711" y="263625"/>
                  <a:pt x="574535" y="267037"/>
                </a:cubicBezTo>
                <a:cubicBezTo>
                  <a:pt x="589793" y="274666"/>
                  <a:pt x="623087" y="283221"/>
                  <a:pt x="623087" y="283221"/>
                </a:cubicBezTo>
                <a:cubicBezTo>
                  <a:pt x="658152" y="280524"/>
                  <a:pt x="693544" y="280614"/>
                  <a:pt x="728283" y="275129"/>
                </a:cubicBezTo>
                <a:cubicBezTo>
                  <a:pt x="789309" y="265493"/>
                  <a:pt x="760789" y="262921"/>
                  <a:pt x="801111" y="242761"/>
                </a:cubicBezTo>
                <a:cubicBezTo>
                  <a:pt x="808741" y="238946"/>
                  <a:pt x="817296" y="237366"/>
                  <a:pt x="825388" y="234669"/>
                </a:cubicBezTo>
                <a:cubicBezTo>
                  <a:pt x="833480" y="229274"/>
                  <a:pt x="840777" y="222435"/>
                  <a:pt x="849664" y="218485"/>
                </a:cubicBezTo>
                <a:cubicBezTo>
                  <a:pt x="865253" y="211557"/>
                  <a:pt x="898216" y="202301"/>
                  <a:pt x="898216" y="202301"/>
                </a:cubicBezTo>
                <a:cubicBezTo>
                  <a:pt x="906308" y="194209"/>
                  <a:pt x="916144" y="187547"/>
                  <a:pt x="922492" y="178025"/>
                </a:cubicBezTo>
                <a:cubicBezTo>
                  <a:pt x="939246" y="152895"/>
                  <a:pt x="919483" y="151301"/>
                  <a:pt x="946768" y="129473"/>
                </a:cubicBezTo>
                <a:cubicBezTo>
                  <a:pt x="953429" y="124145"/>
                  <a:pt x="962952" y="124078"/>
                  <a:pt x="971044" y="121381"/>
                </a:cubicBezTo>
                <a:cubicBezTo>
                  <a:pt x="976439" y="115986"/>
                  <a:pt x="983303" y="111738"/>
                  <a:pt x="987228" y="105196"/>
                </a:cubicBezTo>
                <a:cubicBezTo>
                  <a:pt x="991616" y="97882"/>
                  <a:pt x="989992" y="87581"/>
                  <a:pt x="995320" y="80920"/>
                </a:cubicBezTo>
                <a:cubicBezTo>
                  <a:pt x="1001395" y="73326"/>
                  <a:pt x="1012002" y="70811"/>
                  <a:pt x="1019596" y="64736"/>
                </a:cubicBezTo>
                <a:cubicBezTo>
                  <a:pt x="1025554" y="59970"/>
                  <a:pt x="1028473" y="50744"/>
                  <a:pt x="1035781" y="48552"/>
                </a:cubicBezTo>
                <a:cubicBezTo>
                  <a:pt x="1056610" y="42303"/>
                  <a:pt x="1078938" y="43157"/>
                  <a:pt x="1100517" y="40460"/>
                </a:cubicBezTo>
                <a:cubicBezTo>
                  <a:pt x="1143674" y="43157"/>
                  <a:pt x="1187144" y="42710"/>
                  <a:pt x="1229989" y="48552"/>
                </a:cubicBezTo>
                <a:cubicBezTo>
                  <a:pt x="1246892" y="50857"/>
                  <a:pt x="1278542" y="64736"/>
                  <a:pt x="1278542" y="64736"/>
                </a:cubicBezTo>
                <a:cubicBezTo>
                  <a:pt x="1348114" y="111117"/>
                  <a:pt x="1260089" y="55510"/>
                  <a:pt x="1327094" y="89012"/>
                </a:cubicBezTo>
                <a:cubicBezTo>
                  <a:pt x="1335793" y="93361"/>
                  <a:pt x="1343776" y="99120"/>
                  <a:pt x="1351370" y="105196"/>
                </a:cubicBezTo>
                <a:cubicBezTo>
                  <a:pt x="1357328" y="109962"/>
                  <a:pt x="1361012" y="117456"/>
                  <a:pt x="1367554" y="121381"/>
                </a:cubicBezTo>
                <a:cubicBezTo>
                  <a:pt x="1374868" y="125770"/>
                  <a:pt x="1383738" y="126776"/>
                  <a:pt x="1391830" y="129473"/>
                </a:cubicBezTo>
                <a:cubicBezTo>
                  <a:pt x="1397225" y="137565"/>
                  <a:pt x="1399767" y="148595"/>
                  <a:pt x="1408014" y="153749"/>
                </a:cubicBezTo>
                <a:cubicBezTo>
                  <a:pt x="1422480" y="162790"/>
                  <a:pt x="1456566" y="169933"/>
                  <a:pt x="1456566" y="169933"/>
                </a:cubicBezTo>
                <a:cubicBezTo>
                  <a:pt x="1486470" y="214788"/>
                  <a:pt x="1455640" y="179309"/>
                  <a:pt x="1497027" y="202301"/>
                </a:cubicBezTo>
                <a:cubicBezTo>
                  <a:pt x="1580504" y="248676"/>
                  <a:pt x="1514923" y="224450"/>
                  <a:pt x="1569855" y="242761"/>
                </a:cubicBezTo>
                <a:cubicBezTo>
                  <a:pt x="1591434" y="240064"/>
                  <a:pt x="1613195" y="238559"/>
                  <a:pt x="1634591" y="234669"/>
                </a:cubicBezTo>
                <a:cubicBezTo>
                  <a:pt x="1666553" y="228858"/>
                  <a:pt x="1653526" y="225201"/>
                  <a:pt x="1683143" y="210393"/>
                </a:cubicBezTo>
                <a:cubicBezTo>
                  <a:pt x="1690772" y="206578"/>
                  <a:pt x="1699327" y="204998"/>
                  <a:pt x="1707419" y="202301"/>
                </a:cubicBezTo>
                <a:cubicBezTo>
                  <a:pt x="1710116" y="194209"/>
                  <a:pt x="1708850" y="183353"/>
                  <a:pt x="1715511" y="178025"/>
                </a:cubicBezTo>
                <a:cubicBezTo>
                  <a:pt x="1724196" y="171077"/>
                  <a:pt x="1737186" y="172988"/>
                  <a:pt x="1747880" y="169933"/>
                </a:cubicBezTo>
                <a:cubicBezTo>
                  <a:pt x="1829154" y="146712"/>
                  <a:pt x="1703321" y="179050"/>
                  <a:pt x="1804524" y="153749"/>
                </a:cubicBezTo>
                <a:cubicBezTo>
                  <a:pt x="1820708" y="142960"/>
                  <a:pt x="1839323" y="135135"/>
                  <a:pt x="1853076" y="121381"/>
                </a:cubicBezTo>
                <a:cubicBezTo>
                  <a:pt x="1858471" y="115986"/>
                  <a:pt x="1862436" y="108608"/>
                  <a:pt x="1869260" y="105196"/>
                </a:cubicBezTo>
                <a:cubicBezTo>
                  <a:pt x="1884518" y="97567"/>
                  <a:pt x="1903618" y="98475"/>
                  <a:pt x="1917812" y="89012"/>
                </a:cubicBezTo>
                <a:cubicBezTo>
                  <a:pt x="1925904" y="83617"/>
                  <a:pt x="1933149" y="76659"/>
                  <a:pt x="1942088" y="72828"/>
                </a:cubicBezTo>
                <a:cubicBezTo>
                  <a:pt x="1952310" y="68447"/>
                  <a:pt x="1963763" y="67791"/>
                  <a:pt x="1974457" y="64736"/>
                </a:cubicBezTo>
                <a:cubicBezTo>
                  <a:pt x="1982659" y="62393"/>
                  <a:pt x="1990641" y="59341"/>
                  <a:pt x="1998733" y="56644"/>
                </a:cubicBezTo>
                <a:cubicBezTo>
                  <a:pt x="2021808" y="59208"/>
                  <a:pt x="2068724" y="59271"/>
                  <a:pt x="2095837" y="72828"/>
                </a:cubicBezTo>
                <a:cubicBezTo>
                  <a:pt x="2104536" y="77177"/>
                  <a:pt x="2111226" y="85062"/>
                  <a:pt x="2120113" y="89012"/>
                </a:cubicBezTo>
                <a:cubicBezTo>
                  <a:pt x="2135702" y="95940"/>
                  <a:pt x="2168665" y="105196"/>
                  <a:pt x="2168665" y="105196"/>
                </a:cubicBezTo>
                <a:cubicBezTo>
                  <a:pt x="2174060" y="110591"/>
                  <a:pt x="2180925" y="114839"/>
                  <a:pt x="2184850" y="121381"/>
                </a:cubicBezTo>
                <a:cubicBezTo>
                  <a:pt x="2198382" y="143934"/>
                  <a:pt x="2185514" y="151044"/>
                  <a:pt x="2209126" y="169933"/>
                </a:cubicBezTo>
                <a:cubicBezTo>
                  <a:pt x="2215787" y="175261"/>
                  <a:pt x="2225946" y="173883"/>
                  <a:pt x="2233402" y="178025"/>
                </a:cubicBezTo>
                <a:cubicBezTo>
                  <a:pt x="2250405" y="187471"/>
                  <a:pt x="2263501" y="204242"/>
                  <a:pt x="2281954" y="210393"/>
                </a:cubicBezTo>
                <a:cubicBezTo>
                  <a:pt x="2342972" y="230732"/>
                  <a:pt x="2267760" y="203296"/>
                  <a:pt x="2330506" y="234669"/>
                </a:cubicBezTo>
                <a:cubicBezTo>
                  <a:pt x="2338135" y="238484"/>
                  <a:pt x="2346690" y="240064"/>
                  <a:pt x="2354782" y="242761"/>
                </a:cubicBezTo>
                <a:cubicBezTo>
                  <a:pt x="2360177" y="250853"/>
                  <a:pt x="2364089" y="260160"/>
                  <a:pt x="2370966" y="267037"/>
                </a:cubicBezTo>
                <a:cubicBezTo>
                  <a:pt x="2412318" y="308389"/>
                  <a:pt x="2469587" y="278574"/>
                  <a:pt x="2524715" y="275129"/>
                </a:cubicBezTo>
                <a:cubicBezTo>
                  <a:pt x="2530110" y="267037"/>
                  <a:pt x="2533580" y="257257"/>
                  <a:pt x="2540899" y="250853"/>
                </a:cubicBezTo>
                <a:cubicBezTo>
                  <a:pt x="2555537" y="238045"/>
                  <a:pt x="2573267" y="229274"/>
                  <a:pt x="2589451" y="218485"/>
                </a:cubicBezTo>
                <a:cubicBezTo>
                  <a:pt x="2597543" y="213090"/>
                  <a:pt x="2604292" y="204660"/>
                  <a:pt x="2613727" y="202301"/>
                </a:cubicBezTo>
                <a:cubicBezTo>
                  <a:pt x="2624517" y="199604"/>
                  <a:pt x="2635402" y="197264"/>
                  <a:pt x="2646096" y="194209"/>
                </a:cubicBezTo>
                <a:cubicBezTo>
                  <a:pt x="2654298" y="191866"/>
                  <a:pt x="2662097" y="188186"/>
                  <a:pt x="2670372" y="186117"/>
                </a:cubicBezTo>
                <a:cubicBezTo>
                  <a:pt x="2683715" y="182781"/>
                  <a:pt x="2697489" y="181361"/>
                  <a:pt x="2710832" y="178025"/>
                </a:cubicBezTo>
                <a:cubicBezTo>
                  <a:pt x="2719107" y="175956"/>
                  <a:pt x="2726879" y="172177"/>
                  <a:pt x="2735108" y="169933"/>
                </a:cubicBezTo>
                <a:cubicBezTo>
                  <a:pt x="2756567" y="164081"/>
                  <a:pt x="2778743" y="160783"/>
                  <a:pt x="2799844" y="153749"/>
                </a:cubicBezTo>
                <a:lnTo>
                  <a:pt x="2848396" y="137565"/>
                </a:lnTo>
                <a:lnTo>
                  <a:pt x="2872673" y="113288"/>
                </a:lnTo>
              </a:path>
            </a:pathLst>
          </a:custGeom>
          <a:noFill/>
          <a:ln w="5397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graphicFrame>
        <p:nvGraphicFramePr>
          <p:cNvPr id="7614473" name="Object 9"/>
          <p:cNvGraphicFramePr>
            <a:graphicFrameLocks noChangeAspect="1"/>
          </p:cNvGraphicFramePr>
          <p:nvPr/>
        </p:nvGraphicFramePr>
        <p:xfrm>
          <a:off x="9093200" y="6705600"/>
          <a:ext cx="101600" cy="304800"/>
        </p:xfrm>
        <a:graphic>
          <a:graphicData uri="http://schemas.openxmlformats.org/presentationml/2006/ole">
            <p:oleObj spid="_x0000_s7614473" name="Equation" r:id="rId4" imgW="863280" imgH="431640" progId="Equation.3">
              <p:embed/>
            </p:oleObj>
          </a:graphicData>
        </a:graphic>
      </p:graphicFrame>
      <p:graphicFrame>
        <p:nvGraphicFramePr>
          <p:cNvPr id="7614474" name="Object 10"/>
          <p:cNvGraphicFramePr>
            <a:graphicFrameLocks noChangeAspect="1"/>
          </p:cNvGraphicFramePr>
          <p:nvPr/>
        </p:nvGraphicFramePr>
        <p:xfrm>
          <a:off x="7696200" y="1066800"/>
          <a:ext cx="936625" cy="1219200"/>
        </p:xfrm>
        <a:graphic>
          <a:graphicData uri="http://schemas.openxmlformats.org/presentationml/2006/ole">
            <p:oleObj spid="_x0000_s7614474" name="Equation" r:id="rId5" imgW="126720" imgH="164880" progId="Equation.3">
              <p:embed/>
            </p:oleObj>
          </a:graphicData>
        </a:graphic>
      </p:graphicFrame>
      <p:sp>
        <p:nvSpPr>
          <p:cNvPr id="7614489" name="AutoShape 26"/>
          <p:cNvSpPr>
            <a:spLocks noChangeArrowheads="1"/>
          </p:cNvSpPr>
          <p:nvPr/>
        </p:nvSpPr>
        <p:spPr bwMode="auto">
          <a:xfrm>
            <a:off x="533400" y="3962400"/>
            <a:ext cx="1295400" cy="485775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614490" name="WordArt 17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6324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614482" name="Object 18"/>
          <p:cNvGraphicFramePr>
            <a:graphicFrameLocks noChangeAspect="1"/>
          </p:cNvGraphicFramePr>
          <p:nvPr/>
        </p:nvGraphicFramePr>
        <p:xfrm>
          <a:off x="1295400" y="1219200"/>
          <a:ext cx="762000" cy="762000"/>
        </p:xfrm>
        <a:graphic>
          <a:graphicData uri="http://schemas.openxmlformats.org/presentationml/2006/ole">
            <p:oleObj spid="_x0000_s7614482" name="Equation" r:id="rId6" imgW="177480" imgH="177480" progId="Equation.3">
              <p:embed/>
            </p:oleObj>
          </a:graphicData>
        </a:graphic>
      </p:graphicFrame>
      <p:sp>
        <p:nvSpPr>
          <p:cNvPr id="7614491" name="WordArt 29"/>
          <p:cNvSpPr>
            <a:spLocks noChangeArrowheads="1" noChangeShapeType="1" noTextEdit="1"/>
          </p:cNvSpPr>
          <p:nvPr/>
        </p:nvSpPr>
        <p:spPr bwMode="auto">
          <a:xfrm>
            <a:off x="2667000" y="3886200"/>
            <a:ext cx="3733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2" name="Object 20"/>
          <p:cNvGraphicFramePr>
            <a:graphicFrameLocks noChangeAspect="1"/>
          </p:cNvGraphicFramePr>
          <p:nvPr/>
        </p:nvGraphicFramePr>
        <p:xfrm>
          <a:off x="2743200" y="3276600"/>
          <a:ext cx="3962400" cy="1968500"/>
        </p:xfrm>
        <a:graphic>
          <a:graphicData uri="http://schemas.openxmlformats.org/presentationml/2006/ole">
            <p:oleObj spid="_x0000_s7614484" name="Formel" r:id="rId7" imgW="863280" imgH="431640" progId="Equation.3">
              <p:embed/>
            </p:oleObj>
          </a:graphicData>
        </a:graphic>
      </p:graphicFrame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2895600" y="5791200"/>
          <a:ext cx="838200" cy="690282"/>
        </p:xfrm>
        <a:graphic>
          <a:graphicData uri="http://schemas.openxmlformats.org/presentationml/2006/ole">
            <p:oleObj spid="_x0000_s7614487" name="Formel" r:id="rId8" imgW="215640" imgH="177480" progId="Equation.3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 flipH="1">
            <a:off x="3809999" y="586740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srgbClr val="002060"/>
                </a:solidFill>
              </a:rPr>
              <a:t>mixing</a:t>
            </a:r>
            <a:r>
              <a:rPr lang="de-DE" sz="3200" dirty="0" smtClean="0">
                <a:solidFill>
                  <a:srgbClr val="002060"/>
                </a:solidFill>
              </a:rPr>
              <a:t> </a:t>
            </a:r>
            <a:r>
              <a:rPr lang="de-DE" sz="3200" dirty="0" err="1" smtClean="0">
                <a:solidFill>
                  <a:srgbClr val="002060"/>
                </a:solidFill>
              </a:rPr>
              <a:t>parameter</a:t>
            </a:r>
            <a:endParaRPr lang="de-DE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673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372600" cy="701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136731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8136708" name="Object 4"/>
          <p:cNvGraphicFramePr>
            <a:graphicFrameLocks noChangeAspect="1"/>
          </p:cNvGraphicFramePr>
          <p:nvPr/>
        </p:nvGraphicFramePr>
        <p:xfrm>
          <a:off x="831850" y="973138"/>
          <a:ext cx="422275" cy="796925"/>
        </p:xfrm>
        <a:graphic>
          <a:graphicData uri="http://schemas.openxmlformats.org/presentationml/2006/ole">
            <p:oleObj spid="_x0000_s12232706" name="Equation" r:id="rId3" imgW="114120" imgH="215640" progId="Equation.3">
              <p:embed/>
            </p:oleObj>
          </a:graphicData>
        </a:graphic>
      </p:graphicFrame>
      <p:graphicFrame>
        <p:nvGraphicFramePr>
          <p:cNvPr id="8136709" name="Object 5"/>
          <p:cNvGraphicFramePr>
            <a:graphicFrameLocks noChangeAspect="1"/>
          </p:cNvGraphicFramePr>
          <p:nvPr/>
        </p:nvGraphicFramePr>
        <p:xfrm>
          <a:off x="8697913" y="2397125"/>
          <a:ext cx="527050" cy="996950"/>
        </p:xfrm>
        <a:graphic>
          <a:graphicData uri="http://schemas.openxmlformats.org/presentationml/2006/ole">
            <p:oleObj spid="_x0000_s12232707" name="Equation" r:id="rId4" imgW="114120" imgH="215640" progId="Equation.3">
              <p:embed/>
            </p:oleObj>
          </a:graphicData>
        </a:graphic>
      </p:graphicFrame>
      <p:graphicFrame>
        <p:nvGraphicFramePr>
          <p:cNvPr id="8136710" name="Object 6"/>
          <p:cNvGraphicFramePr>
            <a:graphicFrameLocks noChangeAspect="1"/>
          </p:cNvGraphicFramePr>
          <p:nvPr/>
        </p:nvGraphicFramePr>
        <p:xfrm>
          <a:off x="7315200" y="4648200"/>
          <a:ext cx="422275" cy="798513"/>
        </p:xfrm>
        <a:graphic>
          <a:graphicData uri="http://schemas.openxmlformats.org/presentationml/2006/ole">
            <p:oleObj spid="_x0000_s12232708" name="Equation" r:id="rId5" imgW="114120" imgH="215640" progId="Equation.3">
              <p:embed/>
            </p:oleObj>
          </a:graphicData>
        </a:graphic>
      </p:graphicFrame>
      <p:sp>
        <p:nvSpPr>
          <p:cNvPr id="8136736" name="WordArt 20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36737" name="WordArt 14"/>
          <p:cNvSpPr>
            <a:spLocks noChangeArrowheads="1" noChangeShapeType="1" noTextEdit="1"/>
          </p:cNvSpPr>
          <p:nvPr/>
        </p:nvSpPr>
        <p:spPr bwMode="auto">
          <a:xfrm>
            <a:off x="6419850" y="1600200"/>
            <a:ext cx="2724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36738" name="Line 15"/>
          <p:cNvSpPr>
            <a:spLocks noChangeShapeType="1"/>
          </p:cNvSpPr>
          <p:nvPr/>
        </p:nvSpPr>
        <p:spPr bwMode="auto">
          <a:xfrm flipV="1">
            <a:off x="914400" y="2895600"/>
            <a:ext cx="22860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6739" name="Line 15"/>
          <p:cNvSpPr>
            <a:spLocks noChangeShapeType="1"/>
          </p:cNvSpPr>
          <p:nvPr/>
        </p:nvSpPr>
        <p:spPr bwMode="auto">
          <a:xfrm flipV="1">
            <a:off x="3581400" y="2286000"/>
            <a:ext cx="22098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6740" name="Line 15"/>
          <p:cNvSpPr>
            <a:spLocks noChangeShapeType="1"/>
          </p:cNvSpPr>
          <p:nvPr/>
        </p:nvSpPr>
        <p:spPr bwMode="auto">
          <a:xfrm>
            <a:off x="6477000" y="2895600"/>
            <a:ext cx="22098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8136725" name="Object 21"/>
          <p:cNvGraphicFramePr>
            <a:graphicFrameLocks noChangeAspect="1"/>
          </p:cNvGraphicFramePr>
          <p:nvPr/>
        </p:nvGraphicFramePr>
        <p:xfrm>
          <a:off x="1524000" y="1905000"/>
          <a:ext cx="914400" cy="770020"/>
        </p:xfrm>
        <a:graphic>
          <a:graphicData uri="http://schemas.openxmlformats.org/presentationml/2006/ole">
            <p:oleObj spid="_x0000_s12232709" name="Equation" r:id="rId6" imgW="241200" imgH="203040" progId="Equation.3">
              <p:embed/>
            </p:oleObj>
          </a:graphicData>
        </a:graphic>
      </p:graphicFrame>
      <p:graphicFrame>
        <p:nvGraphicFramePr>
          <p:cNvPr id="8136726" name="Object 22"/>
          <p:cNvGraphicFramePr>
            <a:graphicFrameLocks noChangeAspect="1"/>
          </p:cNvGraphicFramePr>
          <p:nvPr/>
        </p:nvGraphicFramePr>
        <p:xfrm>
          <a:off x="7162800" y="1905000"/>
          <a:ext cx="844550" cy="711200"/>
        </p:xfrm>
        <a:graphic>
          <a:graphicData uri="http://schemas.openxmlformats.org/presentationml/2006/ole">
            <p:oleObj spid="_x0000_s12232710" name="Equation" r:id="rId7" imgW="241200" imgH="203040" progId="Equation.3">
              <p:embed/>
            </p:oleObj>
          </a:graphicData>
        </a:graphic>
      </p:graphicFrame>
      <p:graphicFrame>
        <p:nvGraphicFramePr>
          <p:cNvPr id="8136727" name="Object 23"/>
          <p:cNvGraphicFramePr>
            <a:graphicFrameLocks noChangeAspect="1"/>
          </p:cNvGraphicFramePr>
          <p:nvPr/>
        </p:nvGraphicFramePr>
        <p:xfrm>
          <a:off x="4343400" y="1447800"/>
          <a:ext cx="838200" cy="762000"/>
        </p:xfrm>
        <a:graphic>
          <a:graphicData uri="http://schemas.openxmlformats.org/presentationml/2006/ole">
            <p:oleObj spid="_x0000_s12232711" name="Equation" r:id="rId8" imgW="152280" imgH="152280" progId="Equation.3">
              <p:embed/>
            </p:oleObj>
          </a:graphicData>
        </a:graphic>
      </p:graphicFrame>
      <p:sp>
        <p:nvSpPr>
          <p:cNvPr id="8136742" name="Line 18"/>
          <p:cNvSpPr>
            <a:spLocks noChangeShapeType="1"/>
          </p:cNvSpPr>
          <p:nvPr/>
        </p:nvSpPr>
        <p:spPr bwMode="auto">
          <a:xfrm>
            <a:off x="4038600" y="5943600"/>
            <a:ext cx="1524000" cy="0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8136729" name="Object 25"/>
          <p:cNvGraphicFramePr>
            <a:graphicFrameLocks noChangeAspect="1"/>
          </p:cNvGraphicFramePr>
          <p:nvPr/>
        </p:nvGraphicFramePr>
        <p:xfrm>
          <a:off x="4495800" y="6248400"/>
          <a:ext cx="544513" cy="609600"/>
        </p:xfrm>
        <a:graphic>
          <a:graphicData uri="http://schemas.openxmlformats.org/presentationml/2006/ole">
            <p:oleObj spid="_x0000_s12232712" name="Equation" r:id="rId9" imgW="126720" imgH="164880" progId="Equation.3">
              <p:embed/>
            </p:oleObj>
          </a:graphicData>
        </a:graphic>
      </p:graphicFrame>
      <p:sp>
        <p:nvSpPr>
          <p:cNvPr id="8136744" name="TextBox 31"/>
          <p:cNvSpPr txBox="1">
            <a:spLocks noChangeArrowheads="1"/>
          </p:cNvSpPr>
          <p:nvPr/>
        </p:nvSpPr>
        <p:spPr bwMode="auto">
          <a:xfrm>
            <a:off x="762000" y="457200"/>
            <a:ext cx="461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de-DE"/>
          </a:p>
        </p:txBody>
      </p:sp>
      <p:sp>
        <p:nvSpPr>
          <p:cNvPr id="8136746" name="WordArt 43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167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136749" name="WordArt 46"/>
          <p:cNvSpPr>
            <a:spLocks noChangeArrowheads="1" noChangeShapeType="1" noTextEdit="1"/>
          </p:cNvSpPr>
          <p:nvPr/>
        </p:nvSpPr>
        <p:spPr bwMode="auto">
          <a:xfrm>
            <a:off x="3429000" y="3429000"/>
            <a:ext cx="2819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~10.4 </a:t>
            </a:r>
            <a:r>
              <a:rPr lang="de-DE" sz="3600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GeV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Legende mit Pfeil nach unten 22"/>
          <p:cNvSpPr/>
          <p:nvPr/>
        </p:nvSpPr>
        <p:spPr>
          <a:xfrm>
            <a:off x="3810000" y="2362200"/>
            <a:ext cx="1905000" cy="838200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1473922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868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     ???</a:t>
            </a:r>
          </a:p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„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Higgs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“ </a:t>
            </a: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boson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19200" y="4724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endParaRPr lang="de-DE" sz="9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7" name="Stern mit 12 Zacken 6"/>
          <p:cNvSpPr/>
          <p:nvPr/>
        </p:nvSpPr>
        <p:spPr>
          <a:xfrm>
            <a:off x="1905000" y="685800"/>
            <a:ext cx="2057400" cy="1905000"/>
          </a:xfrm>
          <a:prstGeom prst="star12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6730" name="WordArt 2"/>
          <p:cNvSpPr>
            <a:spLocks noChangeArrowheads="1" noChangeShapeType="1" noTextEdit="1"/>
          </p:cNvSpPr>
          <p:nvPr/>
        </p:nvSpPr>
        <p:spPr bwMode="auto">
          <a:xfrm>
            <a:off x="-228600" y="0"/>
            <a:ext cx="9601200" cy="701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136731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8136708" name="Object 4"/>
          <p:cNvGraphicFramePr>
            <a:graphicFrameLocks noChangeAspect="1"/>
          </p:cNvGraphicFramePr>
          <p:nvPr/>
        </p:nvGraphicFramePr>
        <p:xfrm>
          <a:off x="831850" y="973138"/>
          <a:ext cx="422275" cy="796925"/>
        </p:xfrm>
        <a:graphic>
          <a:graphicData uri="http://schemas.openxmlformats.org/presentationml/2006/ole">
            <p:oleObj spid="_x0000_s11683842" name="Equation" r:id="rId3" imgW="114120" imgH="215640" progId="Equation.3">
              <p:embed/>
            </p:oleObj>
          </a:graphicData>
        </a:graphic>
      </p:graphicFrame>
      <p:graphicFrame>
        <p:nvGraphicFramePr>
          <p:cNvPr id="8136709" name="Object 5"/>
          <p:cNvGraphicFramePr>
            <a:graphicFrameLocks noChangeAspect="1"/>
          </p:cNvGraphicFramePr>
          <p:nvPr/>
        </p:nvGraphicFramePr>
        <p:xfrm>
          <a:off x="8697913" y="2397125"/>
          <a:ext cx="527050" cy="996950"/>
        </p:xfrm>
        <a:graphic>
          <a:graphicData uri="http://schemas.openxmlformats.org/presentationml/2006/ole">
            <p:oleObj spid="_x0000_s11683843" name="Equation" r:id="rId4" imgW="114120" imgH="215640" progId="Equation.3">
              <p:embed/>
            </p:oleObj>
          </a:graphicData>
        </a:graphic>
      </p:graphicFrame>
      <p:graphicFrame>
        <p:nvGraphicFramePr>
          <p:cNvPr id="8136710" name="Object 6"/>
          <p:cNvGraphicFramePr>
            <a:graphicFrameLocks noChangeAspect="1"/>
          </p:cNvGraphicFramePr>
          <p:nvPr/>
        </p:nvGraphicFramePr>
        <p:xfrm>
          <a:off x="7315200" y="4648200"/>
          <a:ext cx="422275" cy="798513"/>
        </p:xfrm>
        <a:graphic>
          <a:graphicData uri="http://schemas.openxmlformats.org/presentationml/2006/ole">
            <p:oleObj spid="_x0000_s11683844" name="Equation" r:id="rId5" imgW="114120" imgH="215640" progId="Equation.3">
              <p:embed/>
            </p:oleObj>
          </a:graphicData>
        </a:graphic>
      </p:graphicFrame>
      <p:sp>
        <p:nvSpPr>
          <p:cNvPr id="8136736" name="WordArt 20"/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36737" name="WordArt 14"/>
          <p:cNvSpPr>
            <a:spLocks noChangeArrowheads="1" noChangeShapeType="1" noTextEdit="1"/>
          </p:cNvSpPr>
          <p:nvPr/>
        </p:nvSpPr>
        <p:spPr bwMode="auto">
          <a:xfrm>
            <a:off x="6419850" y="1600200"/>
            <a:ext cx="2724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36738" name="Line 15"/>
          <p:cNvSpPr>
            <a:spLocks noChangeShapeType="1"/>
          </p:cNvSpPr>
          <p:nvPr/>
        </p:nvSpPr>
        <p:spPr bwMode="auto">
          <a:xfrm flipV="1">
            <a:off x="685800" y="3657600"/>
            <a:ext cx="22860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6739" name="Line 15"/>
          <p:cNvSpPr>
            <a:spLocks noChangeShapeType="1"/>
          </p:cNvSpPr>
          <p:nvPr/>
        </p:nvSpPr>
        <p:spPr bwMode="auto">
          <a:xfrm flipV="1">
            <a:off x="3581400" y="3657600"/>
            <a:ext cx="22098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6740" name="Line 15"/>
          <p:cNvSpPr>
            <a:spLocks noChangeShapeType="1"/>
          </p:cNvSpPr>
          <p:nvPr/>
        </p:nvSpPr>
        <p:spPr bwMode="auto">
          <a:xfrm>
            <a:off x="6477000" y="3657600"/>
            <a:ext cx="22098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8136725" name="Object 21"/>
          <p:cNvGraphicFramePr>
            <a:graphicFrameLocks noChangeAspect="1"/>
          </p:cNvGraphicFramePr>
          <p:nvPr/>
        </p:nvGraphicFramePr>
        <p:xfrm>
          <a:off x="1447800" y="2514600"/>
          <a:ext cx="914400" cy="770020"/>
        </p:xfrm>
        <a:graphic>
          <a:graphicData uri="http://schemas.openxmlformats.org/presentationml/2006/ole">
            <p:oleObj spid="_x0000_s11683845" name="Equation" r:id="rId6" imgW="241200" imgH="203040" progId="Equation.3">
              <p:embed/>
            </p:oleObj>
          </a:graphicData>
        </a:graphic>
      </p:graphicFrame>
      <p:graphicFrame>
        <p:nvGraphicFramePr>
          <p:cNvPr id="8136726" name="Object 22"/>
          <p:cNvGraphicFramePr>
            <a:graphicFrameLocks noChangeAspect="1"/>
          </p:cNvGraphicFramePr>
          <p:nvPr/>
        </p:nvGraphicFramePr>
        <p:xfrm>
          <a:off x="7162800" y="2590800"/>
          <a:ext cx="844550" cy="711200"/>
        </p:xfrm>
        <a:graphic>
          <a:graphicData uri="http://schemas.openxmlformats.org/presentationml/2006/ole">
            <p:oleObj spid="_x0000_s11683846" name="Equation" r:id="rId7" imgW="241200" imgH="203040" progId="Equation.3">
              <p:embed/>
            </p:oleObj>
          </a:graphicData>
        </a:graphic>
      </p:graphicFrame>
      <p:sp>
        <p:nvSpPr>
          <p:cNvPr id="8136744" name="TextBox 31"/>
          <p:cNvSpPr txBox="1">
            <a:spLocks noChangeArrowheads="1"/>
          </p:cNvSpPr>
          <p:nvPr/>
        </p:nvSpPr>
        <p:spPr bwMode="auto">
          <a:xfrm>
            <a:off x="762000" y="457200"/>
            <a:ext cx="461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de-DE"/>
          </a:p>
        </p:txBody>
      </p:sp>
      <p:sp>
        <p:nvSpPr>
          <p:cNvPr id="8136745" name="TextBox 32"/>
          <p:cNvSpPr txBox="1">
            <a:spLocks noChangeArrowheads="1"/>
          </p:cNvSpPr>
          <p:nvPr/>
        </p:nvSpPr>
        <p:spPr bwMode="auto">
          <a:xfrm>
            <a:off x="152400" y="304800"/>
            <a:ext cx="28956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9600" b="1" i="1" dirty="0" smtClean="0">
                <a:latin typeface="Algerian" pitchFamily="82" charset="0"/>
              </a:rPr>
              <a:t>QHD</a:t>
            </a:r>
            <a:endParaRPr lang="en-US" sz="9600" b="1" i="1" dirty="0">
              <a:latin typeface="Algerian" pitchFamily="82" charset="0"/>
            </a:endParaRPr>
          </a:p>
        </p:txBody>
      </p:sp>
      <p:sp>
        <p:nvSpPr>
          <p:cNvPr id="8136746" name="WordArt 43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167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136749" name="WordArt 46"/>
          <p:cNvSpPr>
            <a:spLocks noChangeArrowheads="1" noChangeShapeType="1" noTextEdit="1"/>
          </p:cNvSpPr>
          <p:nvPr/>
        </p:nvSpPr>
        <p:spPr bwMode="auto">
          <a:xfrm>
            <a:off x="3429000" y="3048000"/>
            <a:ext cx="274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11683849" name="Object 9"/>
          <p:cNvGraphicFramePr>
            <a:graphicFrameLocks noChangeAspect="1"/>
          </p:cNvGraphicFramePr>
          <p:nvPr/>
        </p:nvGraphicFramePr>
        <p:xfrm>
          <a:off x="4267200" y="2514600"/>
          <a:ext cx="885825" cy="787400"/>
        </p:xfrm>
        <a:graphic>
          <a:graphicData uri="http://schemas.openxmlformats.org/presentationml/2006/ole">
            <p:oleObj spid="_x0000_s11683849" name="Formel" r:id="rId8" imgW="22860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673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372600" cy="701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136731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graphicFrame>
        <p:nvGraphicFramePr>
          <p:cNvPr id="8136708" name="Object 4"/>
          <p:cNvGraphicFramePr>
            <a:graphicFrameLocks noChangeAspect="1"/>
          </p:cNvGraphicFramePr>
          <p:nvPr/>
        </p:nvGraphicFramePr>
        <p:xfrm>
          <a:off x="831850" y="973138"/>
          <a:ext cx="422275" cy="796925"/>
        </p:xfrm>
        <a:graphic>
          <a:graphicData uri="http://schemas.openxmlformats.org/presentationml/2006/ole">
            <p:oleObj spid="_x0000_s9272322" name="Equation" r:id="rId3" imgW="114120" imgH="215640" progId="Equation.3">
              <p:embed/>
            </p:oleObj>
          </a:graphicData>
        </a:graphic>
      </p:graphicFrame>
      <p:graphicFrame>
        <p:nvGraphicFramePr>
          <p:cNvPr id="8136709" name="Object 5"/>
          <p:cNvGraphicFramePr>
            <a:graphicFrameLocks noChangeAspect="1"/>
          </p:cNvGraphicFramePr>
          <p:nvPr/>
        </p:nvGraphicFramePr>
        <p:xfrm>
          <a:off x="8697913" y="2397125"/>
          <a:ext cx="527050" cy="996950"/>
        </p:xfrm>
        <a:graphic>
          <a:graphicData uri="http://schemas.openxmlformats.org/presentationml/2006/ole">
            <p:oleObj spid="_x0000_s9272323" name="Equation" r:id="rId4" imgW="114120" imgH="215640" progId="Equation.3">
              <p:embed/>
            </p:oleObj>
          </a:graphicData>
        </a:graphic>
      </p:graphicFrame>
      <p:graphicFrame>
        <p:nvGraphicFramePr>
          <p:cNvPr id="8136710" name="Object 6"/>
          <p:cNvGraphicFramePr>
            <a:graphicFrameLocks noChangeAspect="1"/>
          </p:cNvGraphicFramePr>
          <p:nvPr/>
        </p:nvGraphicFramePr>
        <p:xfrm>
          <a:off x="7315200" y="4648200"/>
          <a:ext cx="422275" cy="798513"/>
        </p:xfrm>
        <a:graphic>
          <a:graphicData uri="http://schemas.openxmlformats.org/presentationml/2006/ole">
            <p:oleObj spid="_x0000_s9272324" name="Equation" r:id="rId5" imgW="114120" imgH="215640" progId="Equation.3">
              <p:embed/>
            </p:oleObj>
          </a:graphicData>
        </a:graphic>
      </p:graphicFrame>
      <p:sp>
        <p:nvSpPr>
          <p:cNvPr id="8136736" name="WordArt 20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58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36737" name="WordArt 14"/>
          <p:cNvSpPr>
            <a:spLocks noChangeArrowheads="1" noChangeShapeType="1" noTextEdit="1"/>
          </p:cNvSpPr>
          <p:nvPr/>
        </p:nvSpPr>
        <p:spPr bwMode="auto">
          <a:xfrm>
            <a:off x="6419850" y="1600200"/>
            <a:ext cx="2724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36738" name="Line 15"/>
          <p:cNvSpPr>
            <a:spLocks noChangeShapeType="1"/>
          </p:cNvSpPr>
          <p:nvPr/>
        </p:nvSpPr>
        <p:spPr bwMode="auto">
          <a:xfrm flipV="1">
            <a:off x="914400" y="2895600"/>
            <a:ext cx="22860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6739" name="Line 15"/>
          <p:cNvSpPr>
            <a:spLocks noChangeShapeType="1"/>
          </p:cNvSpPr>
          <p:nvPr/>
        </p:nvSpPr>
        <p:spPr bwMode="auto">
          <a:xfrm flipV="1">
            <a:off x="3581400" y="2286000"/>
            <a:ext cx="22098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36740" name="Line 15"/>
          <p:cNvSpPr>
            <a:spLocks noChangeShapeType="1"/>
          </p:cNvSpPr>
          <p:nvPr/>
        </p:nvSpPr>
        <p:spPr bwMode="auto">
          <a:xfrm>
            <a:off x="6477000" y="2895600"/>
            <a:ext cx="2209800" cy="0"/>
          </a:xfrm>
          <a:prstGeom prst="line">
            <a:avLst/>
          </a:prstGeom>
          <a:noFill/>
          <a:ln w="1174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8136725" name="Object 21"/>
          <p:cNvGraphicFramePr>
            <a:graphicFrameLocks noChangeAspect="1"/>
          </p:cNvGraphicFramePr>
          <p:nvPr/>
        </p:nvGraphicFramePr>
        <p:xfrm>
          <a:off x="1524000" y="1905000"/>
          <a:ext cx="914400" cy="770020"/>
        </p:xfrm>
        <a:graphic>
          <a:graphicData uri="http://schemas.openxmlformats.org/presentationml/2006/ole">
            <p:oleObj spid="_x0000_s9272329" name="Equation" r:id="rId6" imgW="241200" imgH="203040" progId="Equation.3">
              <p:embed/>
            </p:oleObj>
          </a:graphicData>
        </a:graphic>
      </p:graphicFrame>
      <p:graphicFrame>
        <p:nvGraphicFramePr>
          <p:cNvPr id="8136726" name="Object 22"/>
          <p:cNvGraphicFramePr>
            <a:graphicFrameLocks noChangeAspect="1"/>
          </p:cNvGraphicFramePr>
          <p:nvPr/>
        </p:nvGraphicFramePr>
        <p:xfrm>
          <a:off x="7162800" y="1905000"/>
          <a:ext cx="844550" cy="711200"/>
        </p:xfrm>
        <a:graphic>
          <a:graphicData uri="http://schemas.openxmlformats.org/presentationml/2006/ole">
            <p:oleObj spid="_x0000_s9272330" name="Equation" r:id="rId7" imgW="241200" imgH="203040" progId="Equation.3">
              <p:embed/>
            </p:oleObj>
          </a:graphicData>
        </a:graphic>
      </p:graphicFrame>
      <p:graphicFrame>
        <p:nvGraphicFramePr>
          <p:cNvPr id="8136727" name="Object 23"/>
          <p:cNvGraphicFramePr>
            <a:graphicFrameLocks noChangeAspect="1"/>
          </p:cNvGraphicFramePr>
          <p:nvPr/>
        </p:nvGraphicFramePr>
        <p:xfrm>
          <a:off x="4343400" y="1447800"/>
          <a:ext cx="838200" cy="762000"/>
        </p:xfrm>
        <a:graphic>
          <a:graphicData uri="http://schemas.openxmlformats.org/presentationml/2006/ole">
            <p:oleObj spid="_x0000_s9272331" name="Equation" r:id="rId8" imgW="152280" imgH="152280" progId="Equation.3">
              <p:embed/>
            </p:oleObj>
          </a:graphicData>
        </a:graphic>
      </p:graphicFrame>
      <p:sp>
        <p:nvSpPr>
          <p:cNvPr id="8136742" name="Line 18"/>
          <p:cNvSpPr>
            <a:spLocks noChangeShapeType="1"/>
          </p:cNvSpPr>
          <p:nvPr/>
        </p:nvSpPr>
        <p:spPr bwMode="auto">
          <a:xfrm>
            <a:off x="4038600" y="5943600"/>
            <a:ext cx="1524000" cy="0"/>
          </a:xfrm>
          <a:prstGeom prst="line">
            <a:avLst/>
          </a:prstGeom>
          <a:noFill/>
          <a:ln w="1174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8136729" name="Object 25"/>
          <p:cNvGraphicFramePr>
            <a:graphicFrameLocks noChangeAspect="1"/>
          </p:cNvGraphicFramePr>
          <p:nvPr/>
        </p:nvGraphicFramePr>
        <p:xfrm>
          <a:off x="4495800" y="6248400"/>
          <a:ext cx="544513" cy="609600"/>
        </p:xfrm>
        <a:graphic>
          <a:graphicData uri="http://schemas.openxmlformats.org/presentationml/2006/ole">
            <p:oleObj spid="_x0000_s9272332" name="Equation" r:id="rId9" imgW="126720" imgH="164880" progId="Equation.3">
              <p:embed/>
            </p:oleObj>
          </a:graphicData>
        </a:graphic>
      </p:graphicFrame>
      <p:sp>
        <p:nvSpPr>
          <p:cNvPr id="8136744" name="TextBox 31"/>
          <p:cNvSpPr txBox="1">
            <a:spLocks noChangeArrowheads="1"/>
          </p:cNvSpPr>
          <p:nvPr/>
        </p:nvSpPr>
        <p:spPr bwMode="auto">
          <a:xfrm>
            <a:off x="762000" y="457200"/>
            <a:ext cx="4619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de-DE"/>
          </a:p>
        </p:txBody>
      </p:sp>
      <p:sp>
        <p:nvSpPr>
          <p:cNvPr id="8136745" name="TextBox 32"/>
          <p:cNvSpPr txBox="1">
            <a:spLocks noChangeArrowheads="1"/>
          </p:cNvSpPr>
          <p:nvPr/>
        </p:nvSpPr>
        <p:spPr bwMode="auto">
          <a:xfrm>
            <a:off x="0" y="0"/>
            <a:ext cx="48768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7200" b="1" i="1" dirty="0" smtClean="0">
                <a:latin typeface="Algerian" pitchFamily="82" charset="0"/>
              </a:rPr>
              <a:t>QHD + QED</a:t>
            </a:r>
            <a:endParaRPr lang="en-US" sz="7200" b="1" i="1" dirty="0">
              <a:latin typeface="Algerian" pitchFamily="82" charset="0"/>
            </a:endParaRPr>
          </a:p>
        </p:txBody>
      </p:sp>
      <p:sp>
        <p:nvSpPr>
          <p:cNvPr id="8136746" name="WordArt 43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167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136749" name="WordArt 46"/>
          <p:cNvSpPr>
            <a:spLocks noChangeArrowheads="1" noChangeShapeType="1" noTextEdit="1"/>
          </p:cNvSpPr>
          <p:nvPr/>
        </p:nvSpPr>
        <p:spPr bwMode="auto">
          <a:xfrm>
            <a:off x="3429000" y="3429000"/>
            <a:ext cx="2819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~10.4 </a:t>
            </a:r>
            <a:r>
              <a:rPr lang="de-DE" sz="3600" kern="10" spc="72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GeV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3" name="Legende mit Pfeil nach unten 22"/>
          <p:cNvSpPr/>
          <p:nvPr/>
        </p:nvSpPr>
        <p:spPr>
          <a:xfrm>
            <a:off x="3810000" y="2362200"/>
            <a:ext cx="1905000" cy="838200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9753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6559748" name="Object 4"/>
          <p:cNvGraphicFramePr>
            <a:graphicFrameLocks noChangeAspect="1"/>
          </p:cNvGraphicFramePr>
          <p:nvPr/>
        </p:nvGraphicFramePr>
        <p:xfrm>
          <a:off x="4752975" y="3152775"/>
          <a:ext cx="1543050" cy="1168400"/>
        </p:xfrm>
        <a:graphic>
          <a:graphicData uri="http://schemas.openxmlformats.org/presentationml/2006/ole">
            <p:oleObj spid="_x0000_s10050562" name="Equation" r:id="rId4" imgW="114120" imgH="215640" progId="Equation.3">
              <p:embed/>
            </p:oleObj>
          </a:graphicData>
        </a:graphic>
      </p:graphicFrame>
      <p:sp>
        <p:nvSpPr>
          <p:cNvPr id="6559754" name="WordArt 9"/>
          <p:cNvSpPr>
            <a:spLocks noChangeArrowheads="1" noChangeShapeType="1" noTextEdit="1"/>
          </p:cNvSpPr>
          <p:nvPr/>
        </p:nvSpPr>
        <p:spPr bwMode="auto">
          <a:xfrm>
            <a:off x="1447800" y="609600"/>
            <a:ext cx="6096000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44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</a:p>
        </p:txBody>
      </p:sp>
      <p:graphicFrame>
        <p:nvGraphicFramePr>
          <p:cNvPr id="6559751" name="Object 7"/>
          <p:cNvGraphicFramePr>
            <a:graphicFrameLocks noChangeAspect="1"/>
          </p:cNvGraphicFramePr>
          <p:nvPr/>
        </p:nvGraphicFramePr>
        <p:xfrm>
          <a:off x="304800" y="4114800"/>
          <a:ext cx="3886200" cy="1682750"/>
        </p:xfrm>
        <a:graphic>
          <a:graphicData uri="http://schemas.openxmlformats.org/presentationml/2006/ole">
            <p:oleObj spid="_x0000_s10050563" name="Equation" r:id="rId5" imgW="1104840" imgH="4698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34950" y="2667000"/>
            <a:ext cx="852805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de-DE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Standard </a:t>
            </a:r>
            <a:r>
              <a:rPr lang="de-DE" sz="7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de-DE" sz="7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Theory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10050566" name="Object 6"/>
          <p:cNvGraphicFramePr>
            <a:graphicFrameLocks noChangeAspect="1"/>
          </p:cNvGraphicFramePr>
          <p:nvPr/>
        </p:nvGraphicFramePr>
        <p:xfrm>
          <a:off x="2590800" y="228600"/>
          <a:ext cx="3657600" cy="1752600"/>
        </p:xfrm>
        <a:graphic>
          <a:graphicData uri="http://schemas.openxmlformats.org/presentationml/2006/ole">
            <p:oleObj spid="_x0000_s10050566" name="Formel" r:id="rId6" imgW="863280" imgH="431640" progId="Equation.3">
              <p:embed/>
            </p:oleObj>
          </a:graphicData>
        </a:graphic>
      </p:graphicFrame>
      <p:graphicFrame>
        <p:nvGraphicFramePr>
          <p:cNvPr id="10050567" name="Object 7"/>
          <p:cNvGraphicFramePr>
            <a:graphicFrameLocks noChangeAspect="1"/>
          </p:cNvGraphicFramePr>
          <p:nvPr/>
        </p:nvGraphicFramePr>
        <p:xfrm>
          <a:off x="5334000" y="4648200"/>
          <a:ext cx="3581400" cy="685800"/>
        </p:xfrm>
        <a:graphic>
          <a:graphicData uri="http://schemas.openxmlformats.org/presentationml/2006/ole">
            <p:oleObj spid="_x0000_s10050567" name="Formel" r:id="rId7" imgW="1155600" imgH="228600" progId="Equation.3">
              <p:embed/>
            </p:oleObj>
          </a:graphicData>
        </a:graphic>
      </p:graphicFrame>
      <p:sp>
        <p:nvSpPr>
          <p:cNvPr id="11" name="Pfeil nach rechts 10"/>
          <p:cNvSpPr/>
          <p:nvPr/>
        </p:nvSpPr>
        <p:spPr>
          <a:xfrm>
            <a:off x="4419600" y="4724400"/>
            <a:ext cx="838200" cy="484632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-609600" y="2133600"/>
            <a:ext cx="10287000" cy="914400"/>
          </a:xfrm>
          <a:prstGeom prst="mathMinus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4678" name="WordArt 2"/>
          <p:cNvSpPr>
            <a:spLocks noChangeArrowheads="1" noChangeShapeType="1" noTextEdit="1"/>
          </p:cNvSpPr>
          <p:nvPr/>
        </p:nvSpPr>
        <p:spPr bwMode="auto">
          <a:xfrm flipH="1">
            <a:off x="9144000" y="0"/>
            <a:ext cx="1524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4764679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4764676" name="Object 4"/>
          <p:cNvGraphicFramePr>
            <a:graphicFrameLocks noChangeAspect="1"/>
          </p:cNvGraphicFramePr>
          <p:nvPr/>
        </p:nvGraphicFramePr>
        <p:xfrm>
          <a:off x="4752975" y="3152775"/>
          <a:ext cx="1543050" cy="1168400"/>
        </p:xfrm>
        <a:graphic>
          <a:graphicData uri="http://schemas.openxmlformats.org/presentationml/2006/ole">
            <p:oleObj spid="_x0000_s4764676" name="Equation" r:id="rId3" imgW="114120" imgH="215640" progId="Equation.3">
              <p:embed/>
            </p:oleObj>
          </a:graphicData>
        </a:graphic>
      </p:graphicFrame>
      <p:graphicFrame>
        <p:nvGraphicFramePr>
          <p:cNvPr id="4764677" name="Object 4"/>
          <p:cNvGraphicFramePr>
            <a:graphicFrameLocks noChangeAspect="1"/>
          </p:cNvGraphicFramePr>
          <p:nvPr/>
        </p:nvGraphicFramePr>
        <p:xfrm>
          <a:off x="152400" y="3352800"/>
          <a:ext cx="8839200" cy="1676400"/>
        </p:xfrm>
        <a:graphic>
          <a:graphicData uri="http://schemas.openxmlformats.org/presentationml/2006/ole">
            <p:oleObj spid="_x0000_s4764677" name="Equation" r:id="rId4" imgW="2349360" imgH="393480" progId="Equation.3">
              <p:embed/>
            </p:oleObj>
          </a:graphicData>
        </a:graphic>
      </p:graphicFrame>
      <p:sp>
        <p:nvSpPr>
          <p:cNvPr id="4764680" name="WordArt 8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 decay constant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6726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4766727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4766724" name="Object 4"/>
          <p:cNvGraphicFramePr>
            <a:graphicFrameLocks noChangeAspect="1"/>
          </p:cNvGraphicFramePr>
          <p:nvPr/>
        </p:nvGraphicFramePr>
        <p:xfrm>
          <a:off x="4752975" y="3152775"/>
          <a:ext cx="1543050" cy="1168400"/>
        </p:xfrm>
        <a:graphic>
          <a:graphicData uri="http://schemas.openxmlformats.org/presentationml/2006/ole">
            <p:oleObj spid="_x0000_s4766724" name="Equation" r:id="rId4" imgW="114120" imgH="215640" progId="Equation.3">
              <p:embed/>
            </p:oleObj>
          </a:graphicData>
        </a:graphic>
      </p:graphicFrame>
      <p:graphicFrame>
        <p:nvGraphicFramePr>
          <p:cNvPr id="4766728" name="Object 8"/>
          <p:cNvGraphicFramePr>
            <a:graphicFrameLocks noChangeAspect="1"/>
          </p:cNvGraphicFramePr>
          <p:nvPr/>
        </p:nvGraphicFramePr>
        <p:xfrm>
          <a:off x="521594" y="533400"/>
          <a:ext cx="8210282" cy="5715000"/>
        </p:xfrm>
        <a:graphic>
          <a:graphicData uri="http://schemas.openxmlformats.org/presentationml/2006/ole">
            <p:oleObj spid="_x0000_s4766728" name="Formel" r:id="rId5" imgW="1295280" imgH="9014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7423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057424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057412" name="Object 4"/>
          <p:cNvGraphicFramePr>
            <a:graphicFrameLocks noChangeAspect="1"/>
          </p:cNvGraphicFramePr>
          <p:nvPr/>
        </p:nvGraphicFramePr>
        <p:xfrm>
          <a:off x="4752975" y="3152775"/>
          <a:ext cx="1543050" cy="1168400"/>
        </p:xfrm>
        <a:graphic>
          <a:graphicData uri="http://schemas.openxmlformats.org/presentationml/2006/ole">
            <p:oleObj spid="_x0000_s11155458" name="Equation" r:id="rId3" imgW="114120" imgH="215640" progId="Equation.3">
              <p:embed/>
            </p:oleObj>
          </a:graphicData>
        </a:graphic>
      </p:graphicFrame>
      <p:sp>
        <p:nvSpPr>
          <p:cNvPr id="7057425" name="WordArt 28"/>
          <p:cNvSpPr>
            <a:spLocks noChangeArrowheads="1" noChangeShapeType="1" noTextEdit="1"/>
          </p:cNvSpPr>
          <p:nvPr/>
        </p:nvSpPr>
        <p:spPr bwMode="auto">
          <a:xfrm>
            <a:off x="0" y="3810000"/>
            <a:ext cx="9144000" cy="2286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</a:p>
        </p:txBody>
      </p:sp>
      <p:graphicFrame>
        <p:nvGraphicFramePr>
          <p:cNvPr id="11155471" name="Object 15"/>
          <p:cNvGraphicFramePr>
            <a:graphicFrameLocks noChangeAspect="1"/>
          </p:cNvGraphicFramePr>
          <p:nvPr/>
        </p:nvGraphicFramePr>
        <p:xfrm>
          <a:off x="228600" y="1143000"/>
          <a:ext cx="8534400" cy="1676400"/>
        </p:xfrm>
        <a:graphic>
          <a:graphicData uri="http://schemas.openxmlformats.org/presentationml/2006/ole">
            <p:oleObj spid="_x0000_s11155471" name="Formel" r:id="rId4" imgW="1307880" imgH="241200" progId="Equation.3">
              <p:embed/>
            </p:oleObj>
          </a:graphicData>
        </a:graphic>
      </p:graphicFrame>
      <p:graphicFrame>
        <p:nvGraphicFramePr>
          <p:cNvPr id="11155472" name="Object 16"/>
          <p:cNvGraphicFramePr>
            <a:graphicFrameLocks noChangeAspect="1"/>
          </p:cNvGraphicFramePr>
          <p:nvPr/>
        </p:nvGraphicFramePr>
        <p:xfrm>
          <a:off x="228600" y="4495800"/>
          <a:ext cx="8534400" cy="1485900"/>
        </p:xfrm>
        <a:graphic>
          <a:graphicData uri="http://schemas.openxmlformats.org/presentationml/2006/ole">
            <p:oleObj spid="_x0000_s11155472" name="Formel" r:id="rId5" imgW="13078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4343400"/>
            <a:ext cx="8458200" cy="2362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7300" dirty="0" smtClean="0"/>
              <a:t/>
            </a:r>
            <a:br>
              <a:rPr lang="de-DE" sz="7300" dirty="0" smtClean="0"/>
            </a:br>
            <a:endParaRPr lang="de-DE" sz="73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000" y="5791200"/>
            <a:ext cx="8305800" cy="685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981200"/>
            <a:ext cx="91390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C000"/>
                </a:solidFill>
              </a:rPr>
              <a:t>   </a:t>
            </a:r>
            <a:r>
              <a:rPr lang="de-DE" sz="6000" dirty="0" smtClean="0">
                <a:solidFill>
                  <a:srgbClr val="FFC000"/>
                </a:solidFill>
                <a:latin typeface="Algerian" pitchFamily="82" charset="0"/>
              </a:rPr>
              <a:t>c o m p l e x i t i e s</a:t>
            </a:r>
            <a:r>
              <a:rPr lang="de-DE" sz="60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de-DE" sz="4000" dirty="0" smtClean="0">
                <a:solidFill>
                  <a:srgbClr val="FFC000"/>
                </a:solidFill>
              </a:rPr>
              <a:t>                          </a:t>
            </a:r>
            <a:r>
              <a:rPr lang="de-DE" sz="4000" dirty="0" err="1" smtClean="0">
                <a:solidFill>
                  <a:srgbClr val="FFC000"/>
                </a:solidFill>
              </a:rPr>
              <a:t>of</a:t>
            </a:r>
            <a:endParaRPr lang="de-DE" sz="4000" dirty="0" smtClean="0">
              <a:solidFill>
                <a:srgbClr val="FFC000"/>
              </a:solidFill>
            </a:endParaRPr>
          </a:p>
          <a:p>
            <a:r>
              <a:rPr lang="de-DE" sz="5400" dirty="0" smtClean="0">
                <a:solidFill>
                  <a:srgbClr val="FFC000"/>
                </a:solidFill>
              </a:rPr>
              <a:t>    </a:t>
            </a:r>
            <a:r>
              <a:rPr lang="de-DE" sz="5400" dirty="0" smtClean="0">
                <a:solidFill>
                  <a:srgbClr val="FFC000"/>
                </a:solidFill>
                <a:latin typeface="Algerian" pitchFamily="82" charset="0"/>
              </a:rPr>
              <a:t>strong </a:t>
            </a:r>
            <a:r>
              <a:rPr lang="de-DE" sz="5400" dirty="0" err="1" smtClean="0">
                <a:solidFill>
                  <a:srgbClr val="FFC000"/>
                </a:solidFill>
                <a:latin typeface="Algerian" pitchFamily="82" charset="0"/>
              </a:rPr>
              <a:t>interactions</a:t>
            </a:r>
            <a:r>
              <a:rPr lang="de-DE" sz="5400" dirty="0" smtClean="0">
                <a:solidFill>
                  <a:srgbClr val="FFC000"/>
                </a:solidFill>
                <a:latin typeface="Algerian" pitchFamily="82" charset="0"/>
              </a:rPr>
              <a:t>  </a:t>
            </a:r>
          </a:p>
          <a:p>
            <a:r>
              <a:rPr lang="de-DE" sz="4000" dirty="0" smtClean="0">
                <a:solidFill>
                  <a:srgbClr val="FFC000"/>
                </a:solidFill>
              </a:rPr>
              <a:t>            </a:t>
            </a:r>
            <a:r>
              <a:rPr lang="de-DE" sz="9600" dirty="0" smtClean="0">
                <a:solidFill>
                  <a:srgbClr val="FFC000"/>
                </a:solidFill>
                <a:latin typeface="Showcard Gothic" pitchFamily="82" charset="0"/>
              </a:rPr>
              <a:t>~ 1  G e V</a:t>
            </a:r>
          </a:p>
          <a:p>
            <a:r>
              <a:rPr lang="de-DE" sz="3600" dirty="0" smtClean="0">
                <a:solidFill>
                  <a:srgbClr val="FFC000"/>
                </a:solidFill>
                <a:sym typeface="Wingdings" pitchFamily="2" charset="2"/>
              </a:rPr>
              <a:t>                       </a:t>
            </a:r>
          </a:p>
        </p:txBody>
      </p:sp>
      <p:graphicFrame>
        <p:nvGraphicFramePr>
          <p:cNvPr id="9917443" name="Object 3"/>
          <p:cNvGraphicFramePr>
            <a:graphicFrameLocks noChangeAspect="1"/>
          </p:cNvGraphicFramePr>
          <p:nvPr/>
        </p:nvGraphicFramePr>
        <p:xfrm>
          <a:off x="914400" y="457200"/>
          <a:ext cx="7239000" cy="1600200"/>
        </p:xfrm>
        <a:graphic>
          <a:graphicData uri="http://schemas.openxmlformats.org/presentationml/2006/ole">
            <p:oleObj spid="_x0000_s9917443" name="Formel" r:id="rId3" imgW="10792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1378" name="Picture 2" descr="http://www.cpt.univ-mrs.fr/~lellouch/qcd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00"/>
            <a:ext cx="9087011" cy="777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4343400"/>
            <a:ext cx="8458200" cy="23622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7300" dirty="0" smtClean="0"/>
              <a:t/>
            </a:r>
            <a:br>
              <a:rPr lang="de-DE" sz="7300" dirty="0" smtClean="0"/>
            </a:br>
            <a:endParaRPr lang="de-DE" sz="73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000" y="5791200"/>
            <a:ext cx="8305800" cy="685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1828800"/>
            <a:ext cx="891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rgbClr val="FFC000"/>
                </a:solidFill>
                <a:sym typeface="Wingdings" pitchFamily="2" charset="2"/>
              </a:rPr>
              <a:t>        </a:t>
            </a:r>
            <a:r>
              <a:rPr lang="de-DE" sz="9600" dirty="0" err="1" smtClean="0">
                <a:solidFill>
                  <a:srgbClr val="FFC000"/>
                </a:solidFill>
                <a:latin typeface="Algerian" pitchFamily="82" charset="0"/>
                <a:sym typeface="Wingdings" pitchFamily="2" charset="2"/>
              </a:rPr>
              <a:t>complexities</a:t>
            </a:r>
            <a:r>
              <a:rPr lang="de-DE" sz="4400" dirty="0" smtClean="0">
                <a:solidFill>
                  <a:srgbClr val="FFC000"/>
                </a:solidFill>
                <a:latin typeface="Algerian" pitchFamily="82" charset="0"/>
                <a:sym typeface="Wingdings" pitchFamily="2" charset="2"/>
              </a:rPr>
              <a:t> </a:t>
            </a:r>
          </a:p>
          <a:p>
            <a:r>
              <a:rPr lang="de-DE" sz="4400" dirty="0" smtClean="0">
                <a:solidFill>
                  <a:srgbClr val="FFC000"/>
                </a:solidFill>
                <a:sym typeface="Wingdings" pitchFamily="2" charset="2"/>
              </a:rPr>
              <a:t>                        </a:t>
            </a:r>
            <a:r>
              <a:rPr lang="de-DE" sz="4400" dirty="0" err="1" smtClean="0">
                <a:solidFill>
                  <a:srgbClr val="FFC000"/>
                </a:solidFill>
                <a:sym typeface="Wingdings" pitchFamily="2" charset="2"/>
              </a:rPr>
              <a:t>of</a:t>
            </a:r>
            <a:endParaRPr lang="de-DE" sz="4400" dirty="0" smtClean="0">
              <a:solidFill>
                <a:srgbClr val="FFC000"/>
              </a:solidFill>
              <a:sym typeface="Wingdings" pitchFamily="2" charset="2"/>
            </a:endParaRPr>
          </a:p>
          <a:p>
            <a:r>
              <a:rPr lang="de-DE" sz="4400" dirty="0" smtClean="0">
                <a:solidFill>
                  <a:srgbClr val="FFC000"/>
                </a:solidFill>
                <a:sym typeface="Wingdings" pitchFamily="2" charset="2"/>
              </a:rPr>
              <a:t> </a:t>
            </a:r>
            <a:r>
              <a:rPr lang="de-DE" sz="6600" dirty="0" smtClean="0">
                <a:solidFill>
                  <a:srgbClr val="FFFF00"/>
                </a:solidFill>
                <a:latin typeface="Algerian" pitchFamily="82" charset="0"/>
                <a:sym typeface="Wingdings" pitchFamily="2" charset="2"/>
              </a:rPr>
              <a:t>Q H D  </a:t>
            </a:r>
            <a:r>
              <a:rPr lang="de-DE" sz="6600" dirty="0" err="1" smtClean="0">
                <a:solidFill>
                  <a:srgbClr val="FFFF00"/>
                </a:solidFill>
                <a:latin typeface="Algerian" pitchFamily="82" charset="0"/>
                <a:sym typeface="Wingdings" pitchFamily="2" charset="2"/>
              </a:rPr>
              <a:t>interactions</a:t>
            </a:r>
            <a:endParaRPr lang="de-DE" sz="6600" dirty="0" smtClean="0">
              <a:solidFill>
                <a:srgbClr val="FFFF00"/>
              </a:solidFill>
              <a:latin typeface="Algerian" pitchFamily="82" charset="0"/>
              <a:sym typeface="Wingdings" pitchFamily="2" charset="2"/>
            </a:endParaRPr>
          </a:p>
          <a:p>
            <a:r>
              <a:rPr lang="de-DE" sz="4400" dirty="0" smtClean="0">
                <a:solidFill>
                  <a:srgbClr val="FFFF00"/>
                </a:solidFill>
                <a:sym typeface="Wingdings" pitchFamily="2" charset="2"/>
              </a:rPr>
              <a:t>           </a:t>
            </a:r>
            <a:r>
              <a:rPr lang="de-DE" sz="8800" dirty="0" smtClean="0">
                <a:solidFill>
                  <a:srgbClr val="FFFF00"/>
                </a:solidFill>
                <a:latin typeface="Snap ITC" pitchFamily="82" charset="0"/>
                <a:sym typeface="Wingdings" pitchFamily="2" charset="2"/>
              </a:rPr>
              <a:t>~ 1 </a:t>
            </a:r>
            <a:r>
              <a:rPr lang="de-DE" sz="8800" dirty="0" err="1" smtClean="0">
                <a:solidFill>
                  <a:srgbClr val="FFFF00"/>
                </a:solidFill>
                <a:latin typeface="Snap ITC" pitchFamily="82" charset="0"/>
                <a:sym typeface="Wingdings" pitchFamily="2" charset="2"/>
              </a:rPr>
              <a:t>TeV</a:t>
            </a:r>
            <a:r>
              <a:rPr lang="de-DE" sz="8800" dirty="0" smtClean="0">
                <a:solidFill>
                  <a:srgbClr val="FFFF00"/>
                </a:solidFill>
                <a:latin typeface="Snap ITC" pitchFamily="82" charset="0"/>
                <a:sym typeface="Wingdings" pitchFamily="2" charset="2"/>
              </a:rPr>
              <a:t> </a:t>
            </a:r>
            <a:endParaRPr lang="de-DE" sz="8800" dirty="0">
              <a:solidFill>
                <a:srgbClr val="FFFF00"/>
              </a:solidFill>
              <a:latin typeface="Snap ITC" pitchFamily="82" charset="0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228600" y="762000"/>
            <a:ext cx="1359408" cy="101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918469" name="Object 5"/>
          <p:cNvGraphicFramePr>
            <a:graphicFrameLocks noChangeAspect="1"/>
          </p:cNvGraphicFramePr>
          <p:nvPr/>
        </p:nvGraphicFramePr>
        <p:xfrm>
          <a:off x="1828800" y="533400"/>
          <a:ext cx="6858000" cy="1676400"/>
        </p:xfrm>
        <a:graphic>
          <a:graphicData uri="http://schemas.openxmlformats.org/presentationml/2006/ole">
            <p:oleObj spid="_x0000_s9918469" name="Formel" r:id="rId3" imgW="10540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-685800"/>
            <a:ext cx="8305800" cy="66294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8900" dirty="0" err="1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  <a:t>Excited</a:t>
            </a:r>
            <a:r>
              <a:rPr lang="de-DE" sz="8900" dirty="0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  <a:t> </a:t>
            </a:r>
            <a:br>
              <a:rPr lang="de-DE" sz="8900" dirty="0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</a:br>
            <a:r>
              <a:rPr lang="de-DE" sz="8900" dirty="0" err="1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  <a:t>weak</a:t>
            </a:r>
            <a:r>
              <a:rPr lang="de-DE" sz="8900" dirty="0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  <a:t> </a:t>
            </a:r>
            <a:br>
              <a:rPr lang="de-DE" sz="8900" dirty="0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</a:br>
            <a:r>
              <a:rPr lang="de-DE" sz="8900" dirty="0" err="1" smtClean="0">
                <a:solidFill>
                  <a:srgbClr val="002060"/>
                </a:solidFill>
                <a:latin typeface="Algerian" pitchFamily="82" charset="0"/>
                <a:cs typeface="Aharoni" pitchFamily="2" charset="-79"/>
              </a:rPr>
              <a:t>bosons</a:t>
            </a:r>
            <a:r>
              <a:rPr lang="de-DE" sz="7300" dirty="0" smtClean="0"/>
              <a:t/>
            </a:r>
            <a:br>
              <a:rPr lang="de-DE" sz="7300" dirty="0" smtClean="0"/>
            </a:br>
            <a:r>
              <a:rPr lang="de-DE" sz="7300" dirty="0" smtClean="0"/>
              <a:t/>
            </a:r>
            <a:br>
              <a:rPr lang="de-DE" sz="7300" dirty="0" smtClean="0"/>
            </a:br>
            <a:endParaRPr lang="de-DE" sz="73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000" y="5791200"/>
            <a:ext cx="8305800" cy="685800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10361858" name="Object 2"/>
          <p:cNvGraphicFramePr>
            <a:graphicFrameLocks noChangeAspect="1"/>
          </p:cNvGraphicFramePr>
          <p:nvPr/>
        </p:nvGraphicFramePr>
        <p:xfrm>
          <a:off x="1828800" y="4267200"/>
          <a:ext cx="5436576" cy="2057400"/>
        </p:xfrm>
        <a:graphic>
          <a:graphicData uri="http://schemas.openxmlformats.org/presentationml/2006/ole">
            <p:oleObj spid="_x0000_s10361858" name="Formel" r:id="rId3" imgW="1854000" imgH="6602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1008002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86800" cy="640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     !!!</a:t>
            </a: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excited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weak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boson</a:t>
            </a:r>
            <a:endParaRPr lang="de-DE" sz="3600" kern="10" dirty="0" smtClean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spin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0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95400" y="4724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endParaRPr lang="de-DE" sz="9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7" name="Stern mit 12 Zacken 6"/>
          <p:cNvSpPr/>
          <p:nvPr/>
        </p:nvSpPr>
        <p:spPr>
          <a:xfrm>
            <a:off x="1981200" y="304800"/>
            <a:ext cx="2057400" cy="1905000"/>
          </a:xfrm>
          <a:prstGeom prst="star12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de-DE" sz="5400" dirty="0" smtClean="0">
                <a:solidFill>
                  <a:srgbClr val="002060"/>
                </a:solidFill>
              </a:rPr>
              <a:t>p-</a:t>
            </a:r>
            <a:r>
              <a:rPr lang="de-DE" sz="5400" dirty="0" err="1" smtClean="0">
                <a:solidFill>
                  <a:srgbClr val="002060"/>
                </a:solidFill>
              </a:rPr>
              <a:t>wave</a:t>
            </a:r>
            <a:r>
              <a:rPr lang="de-DE" sz="5400" dirty="0" smtClean="0">
                <a:solidFill>
                  <a:srgbClr val="002060"/>
                </a:solidFill>
              </a:rPr>
              <a:t> </a:t>
            </a:r>
            <a:r>
              <a:rPr lang="de-DE" sz="5400" dirty="0" err="1" smtClean="0">
                <a:solidFill>
                  <a:srgbClr val="002060"/>
                </a:solidFill>
              </a:rPr>
              <a:t>bosons</a:t>
            </a:r>
            <a:endParaRPr lang="de-DE" sz="54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200" y="914400"/>
            <a:ext cx="7187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002060"/>
                </a:solidFill>
              </a:rPr>
              <a:t>   </a:t>
            </a:r>
            <a:r>
              <a:rPr lang="de-DE" sz="5400" dirty="0" err="1" smtClean="0">
                <a:solidFill>
                  <a:srgbClr val="002060"/>
                </a:solidFill>
              </a:rPr>
              <a:t>three</a:t>
            </a:r>
            <a:r>
              <a:rPr lang="de-DE" sz="5400" dirty="0" smtClean="0">
                <a:solidFill>
                  <a:srgbClr val="002060"/>
                </a:solidFill>
              </a:rPr>
              <a:t> SU(2) </a:t>
            </a:r>
            <a:r>
              <a:rPr lang="de-DE" sz="5400" dirty="0" err="1" smtClean="0">
                <a:solidFill>
                  <a:srgbClr val="002060"/>
                </a:solidFill>
              </a:rPr>
              <a:t>singlets</a:t>
            </a:r>
            <a:endParaRPr lang="de-DE" sz="5400" dirty="0" smtClean="0">
              <a:solidFill>
                <a:srgbClr val="002060"/>
              </a:solidFill>
            </a:endParaRPr>
          </a:p>
          <a:p>
            <a:endParaRPr lang="de-DE" sz="5400" dirty="0" smtClean="0">
              <a:solidFill>
                <a:srgbClr val="002060"/>
              </a:solidFill>
            </a:endParaRPr>
          </a:p>
          <a:p>
            <a:r>
              <a:rPr lang="de-DE" sz="5400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de-DE" sz="5400" dirty="0" smtClean="0">
                <a:solidFill>
                  <a:srgbClr val="002060"/>
                </a:solidFill>
              </a:rPr>
              <a:t>          S(0) = 0 (0)</a:t>
            </a:r>
          </a:p>
          <a:p>
            <a:r>
              <a:rPr lang="de-DE" sz="5400" dirty="0" smtClean="0">
                <a:solidFill>
                  <a:srgbClr val="002060"/>
                </a:solidFill>
              </a:rPr>
              <a:t>          S(1) = 0 (1)</a:t>
            </a:r>
          </a:p>
          <a:p>
            <a:r>
              <a:rPr lang="de-DE" sz="5400" dirty="0" smtClean="0">
                <a:solidFill>
                  <a:srgbClr val="002060"/>
                </a:solidFill>
              </a:rPr>
              <a:t>          S(2) = 0 (2) </a:t>
            </a:r>
            <a:endParaRPr lang="de-DE" sz="5400" dirty="0">
              <a:solidFill>
                <a:srgbClr val="002060"/>
              </a:solidFill>
            </a:endParaRPr>
          </a:p>
        </p:txBody>
      </p:sp>
      <p:graphicFrame>
        <p:nvGraphicFramePr>
          <p:cNvPr id="10081283" name="Object 3"/>
          <p:cNvGraphicFramePr>
            <a:graphicFrameLocks noChangeAspect="1"/>
          </p:cNvGraphicFramePr>
          <p:nvPr/>
        </p:nvGraphicFramePr>
        <p:xfrm>
          <a:off x="2667000" y="2057400"/>
          <a:ext cx="3505200" cy="1295400"/>
        </p:xfrm>
        <a:graphic>
          <a:graphicData uri="http://schemas.openxmlformats.org/presentationml/2006/ole">
            <p:oleObj spid="_x0000_s10081283" name="Formel" r:id="rId3" imgW="1168200" imgH="419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de-DE" sz="8000" dirty="0" smtClean="0">
                <a:solidFill>
                  <a:srgbClr val="002060"/>
                </a:solidFill>
              </a:rPr>
              <a:t>p-</a:t>
            </a:r>
            <a:r>
              <a:rPr lang="de-DE" sz="8000" dirty="0" err="1" smtClean="0">
                <a:solidFill>
                  <a:srgbClr val="002060"/>
                </a:solidFill>
              </a:rPr>
              <a:t>wave</a:t>
            </a:r>
            <a:r>
              <a:rPr lang="de-DE" sz="8000" dirty="0" smtClean="0">
                <a:solidFill>
                  <a:srgbClr val="002060"/>
                </a:solidFill>
              </a:rPr>
              <a:t> </a:t>
            </a:r>
            <a:r>
              <a:rPr lang="de-DE" sz="8000" dirty="0" err="1" smtClean="0">
                <a:solidFill>
                  <a:srgbClr val="002060"/>
                </a:solidFill>
              </a:rPr>
              <a:t>bosons</a:t>
            </a:r>
            <a:endParaRPr lang="de-DE" sz="80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43000" y="1295400"/>
            <a:ext cx="65019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solidFill>
                  <a:srgbClr val="002060"/>
                </a:solidFill>
              </a:rPr>
              <a:t>three</a:t>
            </a:r>
            <a:r>
              <a:rPr lang="de-DE" sz="5400" dirty="0" smtClean="0">
                <a:solidFill>
                  <a:srgbClr val="002060"/>
                </a:solidFill>
              </a:rPr>
              <a:t> SU(2) </a:t>
            </a:r>
            <a:r>
              <a:rPr lang="de-DE" sz="5400" dirty="0" err="1" smtClean="0">
                <a:solidFill>
                  <a:srgbClr val="002060"/>
                </a:solidFill>
              </a:rPr>
              <a:t>triplets</a:t>
            </a:r>
            <a:endParaRPr lang="de-DE" sz="5400" dirty="0" smtClean="0">
              <a:solidFill>
                <a:srgbClr val="002060"/>
              </a:solidFill>
            </a:endParaRPr>
          </a:p>
          <a:p>
            <a:endParaRPr lang="de-DE" sz="5400" dirty="0" smtClean="0">
              <a:solidFill>
                <a:srgbClr val="002060"/>
              </a:solidFill>
            </a:endParaRPr>
          </a:p>
          <a:p>
            <a:r>
              <a:rPr lang="de-DE" sz="5400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de-DE" sz="5400" dirty="0" smtClean="0">
                <a:solidFill>
                  <a:srgbClr val="002060"/>
                </a:solidFill>
              </a:rPr>
              <a:t>     T(0) = 1 (0)</a:t>
            </a:r>
          </a:p>
          <a:p>
            <a:r>
              <a:rPr lang="de-DE" sz="5400" dirty="0" smtClean="0">
                <a:solidFill>
                  <a:srgbClr val="002060"/>
                </a:solidFill>
              </a:rPr>
              <a:t>     T(1) = 1 (1)</a:t>
            </a:r>
          </a:p>
          <a:p>
            <a:r>
              <a:rPr lang="de-DE" sz="5400" dirty="0" smtClean="0">
                <a:solidFill>
                  <a:srgbClr val="002060"/>
                </a:solidFill>
              </a:rPr>
              <a:t>     T(2) = 1 (2) </a:t>
            </a:r>
            <a:endParaRPr lang="de-DE" sz="5400" dirty="0">
              <a:solidFill>
                <a:srgbClr val="002060"/>
              </a:solidFill>
            </a:endParaRPr>
          </a:p>
        </p:txBody>
      </p:sp>
      <p:graphicFrame>
        <p:nvGraphicFramePr>
          <p:cNvPr id="10082307" name="Object 3"/>
          <p:cNvGraphicFramePr>
            <a:graphicFrameLocks noChangeAspect="1"/>
          </p:cNvGraphicFramePr>
          <p:nvPr/>
        </p:nvGraphicFramePr>
        <p:xfrm>
          <a:off x="228600" y="2286000"/>
          <a:ext cx="8686800" cy="1371600"/>
        </p:xfrm>
        <a:graphic>
          <a:graphicData uri="http://schemas.openxmlformats.org/presentationml/2006/ole">
            <p:oleObj spid="_x0000_s10082307" name="Formel" r:id="rId3" imgW="2844720" imgH="419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62200"/>
          </a:xfrm>
        </p:spPr>
        <p:txBody>
          <a:bodyPr>
            <a:noAutofit/>
          </a:bodyPr>
          <a:lstStyle/>
          <a:p>
            <a:r>
              <a:rPr lang="de-DE" sz="7200" dirty="0" smtClean="0">
                <a:solidFill>
                  <a:srgbClr val="002060"/>
                </a:solidFill>
              </a:rPr>
              <a:t>p-</a:t>
            </a:r>
            <a:r>
              <a:rPr lang="de-DE" sz="7200" dirty="0" err="1" smtClean="0">
                <a:solidFill>
                  <a:srgbClr val="002060"/>
                </a:solidFill>
              </a:rPr>
              <a:t>wave</a:t>
            </a:r>
            <a:r>
              <a:rPr lang="de-DE" sz="7200" dirty="0" smtClean="0">
                <a:solidFill>
                  <a:srgbClr val="002060"/>
                </a:solidFill>
              </a:rPr>
              <a:t> </a:t>
            </a:r>
            <a:r>
              <a:rPr lang="de-DE" sz="7200" dirty="0" err="1" smtClean="0">
                <a:solidFill>
                  <a:srgbClr val="002060"/>
                </a:solidFill>
              </a:rPr>
              <a:t>mesons</a:t>
            </a:r>
            <a:r>
              <a:rPr lang="de-DE" sz="7200" dirty="0" smtClean="0">
                <a:solidFill>
                  <a:srgbClr val="002060"/>
                </a:solidFill>
              </a:rPr>
              <a:t> </a:t>
            </a:r>
            <a:br>
              <a:rPr lang="de-DE" sz="7200" dirty="0" smtClean="0">
                <a:solidFill>
                  <a:srgbClr val="002060"/>
                </a:solidFill>
              </a:rPr>
            </a:br>
            <a:r>
              <a:rPr lang="de-DE" sz="7200" dirty="0" smtClean="0">
                <a:solidFill>
                  <a:srgbClr val="002060"/>
                </a:solidFill>
              </a:rPr>
              <a:t>( QCD )</a:t>
            </a:r>
            <a:r>
              <a:rPr lang="de-DE" sz="4000" dirty="0" smtClean="0">
                <a:solidFill>
                  <a:srgbClr val="002060"/>
                </a:solidFill>
              </a:rPr>
              <a:t/>
            </a:r>
            <a:br>
              <a:rPr lang="de-DE" sz="4000" dirty="0" smtClean="0">
                <a:solidFill>
                  <a:srgbClr val="002060"/>
                </a:solidFill>
              </a:rPr>
            </a:br>
            <a:r>
              <a:rPr lang="de-DE" sz="4000" dirty="0" err="1" smtClean="0">
                <a:solidFill>
                  <a:srgbClr val="002060"/>
                </a:solidFill>
              </a:rPr>
              <a:t>isospin</a:t>
            </a:r>
            <a:r>
              <a:rPr lang="de-DE" sz="4000" dirty="0" smtClean="0">
                <a:solidFill>
                  <a:srgbClr val="002060"/>
                </a:solidFill>
              </a:rPr>
              <a:t> </a:t>
            </a:r>
            <a:r>
              <a:rPr lang="de-DE" sz="4000" dirty="0" err="1" smtClean="0">
                <a:solidFill>
                  <a:srgbClr val="002060"/>
                </a:solidFill>
              </a:rPr>
              <a:t>singlets</a:t>
            </a:r>
            <a:endParaRPr lang="de-DE" sz="4000" dirty="0">
              <a:solidFill>
                <a:srgbClr val="002060"/>
              </a:solidFill>
            </a:endParaRPr>
          </a:p>
        </p:txBody>
      </p:sp>
      <p:graphicFrame>
        <p:nvGraphicFramePr>
          <p:cNvPr id="10127365" name="Object 5"/>
          <p:cNvGraphicFramePr>
            <a:graphicFrameLocks noChangeAspect="1"/>
          </p:cNvGraphicFramePr>
          <p:nvPr/>
        </p:nvGraphicFramePr>
        <p:xfrm>
          <a:off x="479777" y="3086100"/>
          <a:ext cx="8491361" cy="3162300"/>
        </p:xfrm>
        <a:graphic>
          <a:graphicData uri="http://schemas.openxmlformats.org/presentationml/2006/ole">
            <p:oleObj spid="_x0000_s10127365" name="Formel" r:id="rId3" imgW="1841400" imgH="6858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7962"/>
          </a:xfrm>
        </p:spPr>
        <p:txBody>
          <a:bodyPr>
            <a:noAutofit/>
          </a:bodyPr>
          <a:lstStyle/>
          <a:p>
            <a:r>
              <a:rPr lang="de-DE" sz="6000" dirty="0" err="1" smtClean="0">
                <a:solidFill>
                  <a:srgbClr val="002060"/>
                </a:solidFill>
              </a:rPr>
              <a:t>isospin</a:t>
            </a:r>
            <a:r>
              <a:rPr lang="de-DE" sz="6000" dirty="0" smtClean="0">
                <a:solidFill>
                  <a:srgbClr val="002060"/>
                </a:solidFill>
              </a:rPr>
              <a:t> </a:t>
            </a:r>
            <a:r>
              <a:rPr lang="de-DE" sz="6000" dirty="0" err="1" smtClean="0">
                <a:solidFill>
                  <a:srgbClr val="002060"/>
                </a:solidFill>
              </a:rPr>
              <a:t>triplets</a:t>
            </a:r>
            <a:r>
              <a:rPr lang="de-DE" sz="6000" dirty="0" smtClean="0">
                <a:solidFill>
                  <a:srgbClr val="002060"/>
                </a:solidFill>
              </a:rPr>
              <a:t> in QCD</a:t>
            </a:r>
            <a:endParaRPr lang="de-DE" sz="6000" dirty="0">
              <a:solidFill>
                <a:srgbClr val="002060"/>
              </a:solidFill>
            </a:endParaRPr>
          </a:p>
        </p:txBody>
      </p:sp>
      <p:graphicFrame>
        <p:nvGraphicFramePr>
          <p:cNvPr id="11715587" name="Object 3"/>
          <p:cNvGraphicFramePr>
            <a:graphicFrameLocks noChangeAspect="1"/>
          </p:cNvGraphicFramePr>
          <p:nvPr/>
        </p:nvGraphicFramePr>
        <p:xfrm>
          <a:off x="457200" y="1828800"/>
          <a:ext cx="7958667" cy="4093028"/>
        </p:xfrm>
        <a:graphic>
          <a:graphicData uri="http://schemas.openxmlformats.org/presentationml/2006/ole">
            <p:oleObj spid="_x0000_s11715587" name="Formel" r:id="rId3" imgW="1333440" imgH="6858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82296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0"/>
            <a:ext cx="304800" cy="62484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0" y="38100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GeV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75260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 1 </a:t>
            </a:r>
            <a:r>
              <a:rPr lang="de-DE" sz="3200" dirty="0" err="1" smtClean="0">
                <a:solidFill>
                  <a:srgbClr val="002060"/>
                </a:solidFill>
              </a:rPr>
              <a:t>GeV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76400" y="1981200"/>
            <a:ext cx="838200" cy="152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676400" y="5105398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0" name="Object 6"/>
          <p:cNvGraphicFramePr>
            <a:graphicFrameLocks noChangeAspect="1"/>
          </p:cNvGraphicFramePr>
          <p:nvPr/>
        </p:nvGraphicFramePr>
        <p:xfrm>
          <a:off x="7073900" y="2190750"/>
          <a:ext cx="328613" cy="647700"/>
        </p:xfrm>
        <a:graphic>
          <a:graphicData uri="http://schemas.openxmlformats.org/presentationml/2006/ole">
            <p:oleObj spid="_x0000_s11714566" name="Formel" r:id="rId3" imgW="114120" imgH="215640" progId="Equation.3">
              <p:embed/>
            </p:oleObj>
          </a:graphicData>
        </a:graphic>
      </p:graphicFrame>
      <p:sp>
        <p:nvSpPr>
          <p:cNvPr id="16" name="Rechteck 15"/>
          <p:cNvSpPr/>
          <p:nvPr/>
        </p:nvSpPr>
        <p:spPr>
          <a:xfrm>
            <a:off x="2514600" y="2362200"/>
            <a:ext cx="609600" cy="1219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419600" y="2743200"/>
            <a:ext cx="6096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2" name="Object 8"/>
          <p:cNvGraphicFramePr>
            <a:graphicFrameLocks noChangeAspect="1"/>
          </p:cNvGraphicFramePr>
          <p:nvPr/>
        </p:nvGraphicFramePr>
        <p:xfrm>
          <a:off x="5000625" y="3354388"/>
          <a:ext cx="449263" cy="847725"/>
        </p:xfrm>
        <a:graphic>
          <a:graphicData uri="http://schemas.openxmlformats.org/presentationml/2006/ole">
            <p:oleObj spid="_x0000_s11714568" name="Formel" r:id="rId4" imgW="114120" imgH="215640" progId="Equation.3">
              <p:embed/>
            </p:oleObj>
          </a:graphicData>
        </a:graphic>
      </p:graphicFrame>
      <p:graphicFrame>
        <p:nvGraphicFramePr>
          <p:cNvPr id="11275273" name="Object 9"/>
          <p:cNvGraphicFramePr>
            <a:graphicFrameLocks noChangeAspect="1"/>
          </p:cNvGraphicFramePr>
          <p:nvPr/>
        </p:nvGraphicFramePr>
        <p:xfrm>
          <a:off x="8153400" y="5943600"/>
          <a:ext cx="450850" cy="573809"/>
        </p:xfrm>
        <a:graphic>
          <a:graphicData uri="http://schemas.openxmlformats.org/presentationml/2006/ole">
            <p:oleObj spid="_x0000_s11714569" name="Formel" r:id="rId5" imgW="139680" imgH="177480" progId="Equation.3">
              <p:embed/>
            </p:oleObj>
          </a:graphicData>
        </a:graphic>
      </p:graphicFrame>
      <p:graphicFrame>
        <p:nvGraphicFramePr>
          <p:cNvPr id="11275277" name="Object 13"/>
          <p:cNvGraphicFramePr>
            <a:graphicFrameLocks noChangeAspect="1"/>
          </p:cNvGraphicFramePr>
          <p:nvPr/>
        </p:nvGraphicFramePr>
        <p:xfrm>
          <a:off x="2590800" y="5791200"/>
          <a:ext cx="381000" cy="622300"/>
        </p:xfrm>
        <a:graphic>
          <a:graphicData uri="http://schemas.openxmlformats.org/presentationml/2006/ole">
            <p:oleObj spid="_x0000_s11714570" name="Formel" r:id="rId6" imgW="126720" imgH="177480" progId="Equation.3">
              <p:embed/>
            </p:oleObj>
          </a:graphicData>
        </a:graphic>
      </p:graphicFrame>
      <p:graphicFrame>
        <p:nvGraphicFramePr>
          <p:cNvPr id="11275278" name="Object 14"/>
          <p:cNvGraphicFramePr>
            <a:graphicFrameLocks noChangeAspect="1"/>
          </p:cNvGraphicFramePr>
          <p:nvPr/>
        </p:nvGraphicFramePr>
        <p:xfrm>
          <a:off x="4495800" y="5867400"/>
          <a:ext cx="457200" cy="609600"/>
        </p:xfrm>
        <a:graphic>
          <a:graphicData uri="http://schemas.openxmlformats.org/presentationml/2006/ole">
            <p:oleObj spid="_x0000_s11714571" name="Formel" r:id="rId7" imgW="88560" imgH="164880" progId="Equation.3">
              <p:embed/>
            </p:oleObj>
          </a:graphicData>
        </a:graphic>
      </p:graphicFrame>
      <p:graphicFrame>
        <p:nvGraphicFramePr>
          <p:cNvPr id="11275279" name="Object 15"/>
          <p:cNvGraphicFramePr>
            <a:graphicFrameLocks noChangeAspect="1"/>
          </p:cNvGraphicFramePr>
          <p:nvPr/>
        </p:nvGraphicFramePr>
        <p:xfrm>
          <a:off x="6477000" y="5867400"/>
          <a:ext cx="457200" cy="609600"/>
        </p:xfrm>
        <a:graphic>
          <a:graphicData uri="http://schemas.openxmlformats.org/presentationml/2006/ole">
            <p:oleObj spid="_x0000_s11714572" name="Formel" r:id="rId8" imgW="126720" imgH="164880" progId="Equation.3">
              <p:embed/>
            </p:oleObj>
          </a:graphicData>
        </a:graphic>
      </p:graphicFrame>
      <p:sp>
        <p:nvSpPr>
          <p:cNvPr id="28" name="Rechteck 27"/>
          <p:cNvSpPr/>
          <p:nvPr/>
        </p:nvSpPr>
        <p:spPr>
          <a:xfrm>
            <a:off x="6096000" y="533400"/>
            <a:ext cx="6096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76400" y="41148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752600" y="30480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1" name="Object 17"/>
          <p:cNvGraphicFramePr>
            <a:graphicFrameLocks noChangeAspect="1"/>
          </p:cNvGraphicFramePr>
          <p:nvPr/>
        </p:nvGraphicFramePr>
        <p:xfrm>
          <a:off x="3001963" y="744538"/>
          <a:ext cx="355600" cy="593725"/>
        </p:xfrm>
        <a:graphic>
          <a:graphicData uri="http://schemas.openxmlformats.org/presentationml/2006/ole">
            <p:oleObj spid="_x0000_s11714574" name="Formel" r:id="rId9" imgW="114120" imgH="215640" progId="Equation.3">
              <p:embed/>
            </p:oleObj>
          </a:graphicData>
        </a:graphic>
      </p:graphicFrame>
      <p:sp>
        <p:nvSpPr>
          <p:cNvPr id="37" name="Rechteck 36"/>
          <p:cNvSpPr/>
          <p:nvPr/>
        </p:nvSpPr>
        <p:spPr>
          <a:xfrm>
            <a:off x="6096000" y="228600"/>
            <a:ext cx="6096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 flipV="1">
            <a:off x="4343400" y="1371600"/>
            <a:ext cx="609600" cy="152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714578" name="Object 18"/>
          <p:cNvGraphicFramePr>
            <a:graphicFrameLocks noChangeAspect="1"/>
          </p:cNvGraphicFramePr>
          <p:nvPr/>
        </p:nvGraphicFramePr>
        <p:xfrm>
          <a:off x="5181600" y="2438400"/>
          <a:ext cx="685800" cy="723900"/>
        </p:xfrm>
        <a:graphic>
          <a:graphicData uri="http://schemas.openxmlformats.org/presentationml/2006/ole">
            <p:oleObj spid="_x0000_s11714578" name="Formel" r:id="rId10" imgW="152280" imgH="164880" progId="Equation.3">
              <p:embed/>
            </p:oleObj>
          </a:graphicData>
        </a:graphic>
      </p:graphicFrame>
      <p:sp>
        <p:nvSpPr>
          <p:cNvPr id="39" name="Rechteck 38"/>
          <p:cNvSpPr/>
          <p:nvPr/>
        </p:nvSpPr>
        <p:spPr>
          <a:xfrm flipV="1">
            <a:off x="1752600" y="838199"/>
            <a:ext cx="533400" cy="761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714580" name="Object 20"/>
          <p:cNvGraphicFramePr>
            <a:graphicFrameLocks noChangeAspect="1"/>
          </p:cNvGraphicFramePr>
          <p:nvPr/>
        </p:nvGraphicFramePr>
        <p:xfrm>
          <a:off x="5181600" y="1219200"/>
          <a:ext cx="685800" cy="565150"/>
        </p:xfrm>
        <a:graphic>
          <a:graphicData uri="http://schemas.openxmlformats.org/presentationml/2006/ole">
            <p:oleObj spid="_x0000_s11714580" name="Formel" r:id="rId11" imgW="152280" imgH="215640" progId="Equation.3">
              <p:embed/>
            </p:oleObj>
          </a:graphicData>
        </a:graphic>
      </p:graphicFrame>
      <p:graphicFrame>
        <p:nvGraphicFramePr>
          <p:cNvPr id="11714581" name="Object 21"/>
          <p:cNvGraphicFramePr>
            <a:graphicFrameLocks noChangeAspect="1"/>
          </p:cNvGraphicFramePr>
          <p:nvPr/>
        </p:nvGraphicFramePr>
        <p:xfrm>
          <a:off x="6858000" y="685800"/>
          <a:ext cx="546100" cy="663121"/>
        </p:xfrm>
        <a:graphic>
          <a:graphicData uri="http://schemas.openxmlformats.org/presentationml/2006/ole">
            <p:oleObj spid="_x0000_s11714581" name="Formel" r:id="rId12" imgW="177480" imgH="215640" progId="Equation.3">
              <p:embed/>
            </p:oleObj>
          </a:graphicData>
        </a:graphic>
      </p:graphicFrame>
      <p:graphicFrame>
        <p:nvGraphicFramePr>
          <p:cNvPr id="11714582" name="Object 22"/>
          <p:cNvGraphicFramePr>
            <a:graphicFrameLocks noChangeAspect="1"/>
          </p:cNvGraphicFramePr>
          <p:nvPr/>
        </p:nvGraphicFramePr>
        <p:xfrm>
          <a:off x="3124200" y="2133600"/>
          <a:ext cx="539750" cy="556846"/>
        </p:xfrm>
        <a:graphic>
          <a:graphicData uri="http://schemas.openxmlformats.org/presentationml/2006/ole">
            <p:oleObj spid="_x0000_s11714582" name="Formel" r:id="rId13" imgW="164880" imgH="228600" progId="Equation.3">
              <p:embed/>
            </p:oleObj>
          </a:graphicData>
        </a:graphic>
      </p:graphicFrame>
      <p:graphicFrame>
        <p:nvGraphicFramePr>
          <p:cNvPr id="11714583" name="Object 23"/>
          <p:cNvGraphicFramePr>
            <a:graphicFrameLocks noChangeAspect="1"/>
          </p:cNvGraphicFramePr>
          <p:nvPr/>
        </p:nvGraphicFramePr>
        <p:xfrm>
          <a:off x="5181600" y="609600"/>
          <a:ext cx="679450" cy="630382"/>
        </p:xfrm>
        <a:graphic>
          <a:graphicData uri="http://schemas.openxmlformats.org/presentationml/2006/ole">
            <p:oleObj spid="_x0000_s11714583" name="Formel" r:id="rId14" imgW="139680" imgH="215640" progId="Equation.3">
              <p:embed/>
            </p:oleObj>
          </a:graphicData>
        </a:graphic>
      </p:graphicFrame>
      <p:sp>
        <p:nvSpPr>
          <p:cNvPr id="42" name="Rechteck 41"/>
          <p:cNvSpPr/>
          <p:nvPr/>
        </p:nvSpPr>
        <p:spPr>
          <a:xfrm flipV="1">
            <a:off x="4343400" y="914400"/>
            <a:ext cx="609600" cy="1523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714584" name="Object 24"/>
          <p:cNvGraphicFramePr>
            <a:graphicFrameLocks noChangeAspect="1"/>
          </p:cNvGraphicFramePr>
          <p:nvPr/>
        </p:nvGraphicFramePr>
        <p:xfrm>
          <a:off x="6858000" y="0"/>
          <a:ext cx="622300" cy="609600"/>
        </p:xfrm>
        <a:graphic>
          <a:graphicData uri="http://schemas.openxmlformats.org/presentationml/2006/ole">
            <p:oleObj spid="_x0000_s11714584" name="Formel" r:id="rId15" imgW="177480" imgH="215640" progId="Equation.3">
              <p:embed/>
            </p:oleObj>
          </a:graphicData>
        </a:graphic>
      </p:graphicFrame>
      <p:graphicFrame>
        <p:nvGraphicFramePr>
          <p:cNvPr id="11714585" name="Object 25"/>
          <p:cNvGraphicFramePr>
            <a:graphicFrameLocks noChangeAspect="1"/>
          </p:cNvGraphicFramePr>
          <p:nvPr/>
        </p:nvGraphicFramePr>
        <p:xfrm>
          <a:off x="1905000" y="2133600"/>
          <a:ext cx="546100" cy="549729"/>
        </p:xfrm>
        <a:graphic>
          <a:graphicData uri="http://schemas.openxmlformats.org/presentationml/2006/ole">
            <p:oleObj spid="_x0000_s11714585" name="Formel" r:id="rId16" imgW="1774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Autofit/>
          </a:bodyPr>
          <a:lstStyle/>
          <a:p>
            <a:r>
              <a:rPr lang="de-DE" sz="9600" dirty="0" err="1" smtClean="0">
                <a:solidFill>
                  <a:srgbClr val="002060"/>
                </a:solidFill>
              </a:rPr>
              <a:t>analogy</a:t>
            </a:r>
            <a:endParaRPr lang="de-DE" sz="9600" dirty="0">
              <a:solidFill>
                <a:srgbClr val="002060"/>
              </a:solidFill>
            </a:endParaRPr>
          </a:p>
        </p:txBody>
      </p:sp>
      <p:graphicFrame>
        <p:nvGraphicFramePr>
          <p:cNvPr id="10085382" name="Object 6"/>
          <p:cNvGraphicFramePr>
            <a:graphicFrameLocks noChangeAspect="1"/>
          </p:cNvGraphicFramePr>
          <p:nvPr/>
        </p:nvGraphicFramePr>
        <p:xfrm>
          <a:off x="-1371600" y="2590800"/>
          <a:ext cx="10515600" cy="3352800"/>
        </p:xfrm>
        <a:graphic>
          <a:graphicData uri="http://schemas.openxmlformats.org/presentationml/2006/ole">
            <p:oleObj spid="_x0000_s10085382" name="Formel" r:id="rId3" imgW="1993680" imgH="6858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70104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228600"/>
            <a:ext cx="304800" cy="60198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752600" y="1828800"/>
            <a:ext cx="10668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83363" name="Object 3"/>
          <p:cNvGraphicFramePr>
            <a:graphicFrameLocks noChangeAspect="1"/>
          </p:cNvGraphicFramePr>
          <p:nvPr/>
        </p:nvGraphicFramePr>
        <p:xfrm>
          <a:off x="3143250" y="2771775"/>
          <a:ext cx="571500" cy="706438"/>
        </p:xfrm>
        <a:graphic>
          <a:graphicData uri="http://schemas.openxmlformats.org/presentationml/2006/ole">
            <p:oleObj spid="_x0000_s10536962" name="Formel" r:id="rId3" imgW="114120" imgH="2156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50292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0.1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407940" name="Object 4"/>
          <p:cNvGraphicFramePr>
            <a:graphicFrameLocks noChangeAspect="1"/>
          </p:cNvGraphicFramePr>
          <p:nvPr/>
        </p:nvGraphicFramePr>
        <p:xfrm>
          <a:off x="2895600" y="4419600"/>
          <a:ext cx="914400" cy="533400"/>
        </p:xfrm>
        <a:graphic>
          <a:graphicData uri="http://schemas.openxmlformats.org/presentationml/2006/ole">
            <p:oleObj spid="_x0000_s10536963" name="Formel" r:id="rId4" imgW="317160" imgH="203040" progId="Equation.3">
              <p:embed/>
            </p:oleObj>
          </a:graphicData>
        </a:graphic>
      </p:graphicFrame>
      <p:sp>
        <p:nvSpPr>
          <p:cNvPr id="10" name="Rechteck 9"/>
          <p:cNvSpPr/>
          <p:nvPr/>
        </p:nvSpPr>
        <p:spPr>
          <a:xfrm>
            <a:off x="1828800" y="5486400"/>
            <a:ext cx="10668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0" y="152400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536967" name="Object 7"/>
          <p:cNvGraphicFramePr>
            <a:graphicFrameLocks noChangeAspect="1"/>
          </p:cNvGraphicFramePr>
          <p:nvPr/>
        </p:nvGraphicFramePr>
        <p:xfrm>
          <a:off x="2895600" y="3124200"/>
          <a:ext cx="908050" cy="558800"/>
        </p:xfrm>
        <a:graphic>
          <a:graphicData uri="http://schemas.openxmlformats.org/presentationml/2006/ole">
            <p:oleObj spid="_x0000_s10536967" name="Formel" r:id="rId5" imgW="291960" imgH="203040" progId="Equation.3">
              <p:embed/>
            </p:oleObj>
          </a:graphicData>
        </a:graphic>
      </p:graphicFrame>
      <p:graphicFrame>
        <p:nvGraphicFramePr>
          <p:cNvPr id="10536968" name="Object 8"/>
          <p:cNvGraphicFramePr>
            <a:graphicFrameLocks noChangeAspect="1"/>
          </p:cNvGraphicFramePr>
          <p:nvPr/>
        </p:nvGraphicFramePr>
        <p:xfrm>
          <a:off x="2895600" y="1676400"/>
          <a:ext cx="914400" cy="609600"/>
        </p:xfrm>
        <a:graphic>
          <a:graphicData uri="http://schemas.openxmlformats.org/presentationml/2006/ole">
            <p:oleObj spid="_x0000_s10536968" name="Formel" r:id="rId6" imgW="317160" imgH="203040" progId="Equation.3">
              <p:embed/>
            </p:oleObj>
          </a:graphicData>
        </a:graphic>
      </p:graphicFrame>
      <p:graphicFrame>
        <p:nvGraphicFramePr>
          <p:cNvPr id="10536969" name="Object 9"/>
          <p:cNvGraphicFramePr>
            <a:graphicFrameLocks noChangeAspect="1"/>
          </p:cNvGraphicFramePr>
          <p:nvPr/>
        </p:nvGraphicFramePr>
        <p:xfrm>
          <a:off x="4648200" y="3124200"/>
          <a:ext cx="914400" cy="533400"/>
        </p:xfrm>
        <a:graphic>
          <a:graphicData uri="http://schemas.openxmlformats.org/presentationml/2006/ole">
            <p:oleObj spid="_x0000_s10536969" name="Formel" r:id="rId7" imgW="317160" imgH="203040" progId="Equation.3">
              <p:embed/>
            </p:oleObj>
          </a:graphicData>
        </a:graphic>
      </p:graphicFrame>
      <p:graphicFrame>
        <p:nvGraphicFramePr>
          <p:cNvPr id="10536970" name="Object 10"/>
          <p:cNvGraphicFramePr>
            <a:graphicFrameLocks noChangeAspect="1"/>
          </p:cNvGraphicFramePr>
          <p:nvPr/>
        </p:nvGraphicFramePr>
        <p:xfrm>
          <a:off x="4648200" y="1676400"/>
          <a:ext cx="908050" cy="558800"/>
        </p:xfrm>
        <a:graphic>
          <a:graphicData uri="http://schemas.openxmlformats.org/presentationml/2006/ole">
            <p:oleObj spid="_x0000_s10536970" name="Formel" r:id="rId8" imgW="291960" imgH="203040" progId="Equation.3">
              <p:embed/>
            </p:oleObj>
          </a:graphicData>
        </a:graphic>
      </p:graphicFrame>
      <p:graphicFrame>
        <p:nvGraphicFramePr>
          <p:cNvPr id="10536971" name="Object 11"/>
          <p:cNvGraphicFramePr>
            <a:graphicFrameLocks noChangeAspect="1"/>
          </p:cNvGraphicFramePr>
          <p:nvPr/>
        </p:nvGraphicFramePr>
        <p:xfrm>
          <a:off x="4648200" y="0"/>
          <a:ext cx="914400" cy="609600"/>
        </p:xfrm>
        <a:graphic>
          <a:graphicData uri="http://schemas.openxmlformats.org/presentationml/2006/ole">
            <p:oleObj spid="_x0000_s10536971" name="Formel" r:id="rId9" imgW="317160" imgH="203040" progId="Equation.3">
              <p:embed/>
            </p:oleObj>
          </a:graphicData>
        </a:graphic>
      </p:graphicFrame>
      <p:graphicFrame>
        <p:nvGraphicFramePr>
          <p:cNvPr id="10536973" name="Object 13"/>
          <p:cNvGraphicFramePr>
            <a:graphicFrameLocks noChangeAspect="1"/>
          </p:cNvGraphicFramePr>
          <p:nvPr/>
        </p:nvGraphicFramePr>
        <p:xfrm>
          <a:off x="6629400" y="1676400"/>
          <a:ext cx="914400" cy="533400"/>
        </p:xfrm>
        <a:graphic>
          <a:graphicData uri="http://schemas.openxmlformats.org/presentationml/2006/ole">
            <p:oleObj spid="_x0000_s10536973" name="Formel" r:id="rId10" imgW="317160" imgH="203040" progId="Equation.3">
              <p:embed/>
            </p:oleObj>
          </a:graphicData>
        </a:graphic>
      </p:graphicFrame>
      <p:graphicFrame>
        <p:nvGraphicFramePr>
          <p:cNvPr id="10536974" name="Object 14"/>
          <p:cNvGraphicFramePr>
            <a:graphicFrameLocks noChangeAspect="1"/>
          </p:cNvGraphicFramePr>
          <p:nvPr/>
        </p:nvGraphicFramePr>
        <p:xfrm>
          <a:off x="6629400" y="0"/>
          <a:ext cx="908050" cy="558800"/>
        </p:xfrm>
        <a:graphic>
          <a:graphicData uri="http://schemas.openxmlformats.org/presentationml/2006/ole">
            <p:oleObj spid="_x0000_s10536974" name="Formel" r:id="rId11" imgW="291960" imgH="203040" progId="Equation.3">
              <p:embed/>
            </p:oleObj>
          </a:graphicData>
        </a:graphic>
      </p:graphicFrame>
      <p:sp>
        <p:nvSpPr>
          <p:cNvPr id="19" name="Rechteck 18"/>
          <p:cNvSpPr/>
          <p:nvPr/>
        </p:nvSpPr>
        <p:spPr>
          <a:xfrm>
            <a:off x="4953000" y="2514600"/>
            <a:ext cx="4648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de-DE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9318" name="WordArt 2"/>
          <p:cNvSpPr>
            <a:spLocks noChangeArrowheads="1" noChangeShapeType="1" noTextEdit="1"/>
          </p:cNvSpPr>
          <p:nvPr/>
        </p:nvSpPr>
        <p:spPr bwMode="auto">
          <a:xfrm>
            <a:off x="-533400" y="0"/>
            <a:ext cx="10287000" cy="701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309319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309320" name="WordArt 6"/>
          <p:cNvSpPr>
            <a:spLocks noChangeArrowheads="1" noChangeShapeType="1" noTextEdit="1"/>
          </p:cNvSpPr>
          <p:nvPr/>
        </p:nvSpPr>
        <p:spPr bwMode="auto">
          <a:xfrm>
            <a:off x="990600" y="4343400"/>
            <a:ext cx="7162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24000" y="0"/>
            <a:ext cx="571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de-DE" sz="9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S(0)</a:t>
            </a:r>
            <a:endParaRPr lang="de-DE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Pfeil nach unten 5"/>
          <p:cNvSpPr/>
          <p:nvPr/>
        </p:nvSpPr>
        <p:spPr>
          <a:xfrm>
            <a:off x="4038600" y="1752600"/>
            <a:ext cx="1600200" cy="19812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-228600" y="3581400"/>
            <a:ext cx="9906000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ngravers MT" pitchFamily="18" charset="0"/>
                <a:cs typeface="Aharoni" pitchFamily="2" charset="-79"/>
              </a:rPr>
              <a:t> LHC</a:t>
            </a:r>
            <a:endParaRPr lang="de-DE" sz="9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ngravers MT" pitchFamily="18" charset="0"/>
              <a:cs typeface="Aharoni" pitchFamily="2" charset="-79"/>
            </a:endParaRPr>
          </a:p>
          <a:p>
            <a:pPr algn="ctr"/>
            <a:r>
              <a:rPr lang="de-DE" sz="88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126 </a:t>
            </a:r>
            <a:r>
              <a:rPr lang="de-DE" sz="8800" b="1" i="1" cap="none" spc="0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GeV</a:t>
            </a:r>
            <a:r>
              <a:rPr lang="de-DE" sz="8800" b="1" i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7906" name="Picture 2" descr="http://de.rian.ru/images/26392/66/263926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1" cy="685800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28600" y="228600"/>
            <a:ext cx="2819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de-DE" sz="9600" b="1" cap="none" spc="0" dirty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495800" y="381000"/>
            <a:ext cx="1600200" cy="3429000"/>
          </a:xfrm>
          <a:prstGeom prst="straightConnector1">
            <a:avLst/>
          </a:prstGeom>
          <a:ln w="13652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724400" y="3505200"/>
            <a:ext cx="2438400" cy="2667000"/>
          </a:xfrm>
          <a:prstGeom prst="straightConnector1">
            <a:avLst/>
          </a:prstGeom>
          <a:ln w="13652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ern mit 12 Zacken 10"/>
          <p:cNvSpPr/>
          <p:nvPr/>
        </p:nvSpPr>
        <p:spPr>
          <a:xfrm>
            <a:off x="3962400" y="2667000"/>
            <a:ext cx="2057400" cy="16002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43400" y="3124200"/>
            <a:ext cx="12954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S(0)</a:t>
            </a:r>
            <a:endParaRPr lang="de-DE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4600" y="51054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smtClean="0">
                <a:solidFill>
                  <a:srgbClr val="FFFF00"/>
                </a:solidFill>
                <a:latin typeface="Bernard MT Condensed" pitchFamily="18" charset="0"/>
              </a:rPr>
              <a:t>126 </a:t>
            </a:r>
            <a:r>
              <a:rPr lang="de-DE" sz="8000" dirty="0" err="1" smtClean="0">
                <a:solidFill>
                  <a:srgbClr val="FFFF00"/>
                </a:solidFill>
                <a:latin typeface="Bernard MT Condensed" pitchFamily="18" charset="0"/>
              </a:rPr>
              <a:t>GeV</a:t>
            </a:r>
            <a:endParaRPr lang="de-DE" sz="80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82296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0"/>
            <a:ext cx="304800" cy="62484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83363" name="Object 3"/>
          <p:cNvGraphicFramePr>
            <a:graphicFrameLocks noChangeAspect="1"/>
          </p:cNvGraphicFramePr>
          <p:nvPr/>
        </p:nvGraphicFramePr>
        <p:xfrm>
          <a:off x="3143250" y="2771775"/>
          <a:ext cx="571500" cy="706438"/>
        </p:xfrm>
        <a:graphic>
          <a:graphicData uri="http://schemas.openxmlformats.org/presentationml/2006/ole">
            <p:oleObj spid="_x0000_s11275266" name="Formel" r:id="rId3" imgW="114120" imgH="2156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47244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0.1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00200" y="304799"/>
            <a:ext cx="838200" cy="152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676400" y="5105398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0" name="Object 6"/>
          <p:cNvGraphicFramePr>
            <a:graphicFrameLocks noChangeAspect="1"/>
          </p:cNvGraphicFramePr>
          <p:nvPr/>
        </p:nvGraphicFramePr>
        <p:xfrm>
          <a:off x="7073900" y="2190750"/>
          <a:ext cx="328613" cy="647700"/>
        </p:xfrm>
        <a:graphic>
          <a:graphicData uri="http://schemas.openxmlformats.org/presentationml/2006/ole">
            <p:oleObj spid="_x0000_s11275270" name="Formel" r:id="rId4" imgW="114120" imgH="215640" progId="Equation.3">
              <p:embed/>
            </p:oleObj>
          </a:graphicData>
        </a:graphic>
      </p:graphicFrame>
      <p:graphicFrame>
        <p:nvGraphicFramePr>
          <p:cNvPr id="11275271" name="Object 7"/>
          <p:cNvGraphicFramePr>
            <a:graphicFrameLocks noChangeAspect="1"/>
          </p:cNvGraphicFramePr>
          <p:nvPr/>
        </p:nvGraphicFramePr>
        <p:xfrm>
          <a:off x="5181600" y="5486400"/>
          <a:ext cx="533400" cy="469900"/>
        </p:xfrm>
        <a:graphic>
          <a:graphicData uri="http://schemas.openxmlformats.org/presentationml/2006/ole">
            <p:oleObj spid="_x0000_s11275271" name="Formel" r:id="rId5" imgW="177480" imgH="177480" progId="Equation.3">
              <p:embed/>
            </p:oleObj>
          </a:graphicData>
        </a:graphic>
      </p:graphicFrame>
      <p:sp>
        <p:nvSpPr>
          <p:cNvPr id="17" name="Rechteck 16"/>
          <p:cNvSpPr/>
          <p:nvPr/>
        </p:nvSpPr>
        <p:spPr>
          <a:xfrm>
            <a:off x="4419600" y="5334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2" name="Object 8"/>
          <p:cNvGraphicFramePr>
            <a:graphicFrameLocks noChangeAspect="1"/>
          </p:cNvGraphicFramePr>
          <p:nvPr/>
        </p:nvGraphicFramePr>
        <p:xfrm>
          <a:off x="5000625" y="3354388"/>
          <a:ext cx="449263" cy="847725"/>
        </p:xfrm>
        <a:graphic>
          <a:graphicData uri="http://schemas.openxmlformats.org/presentationml/2006/ole">
            <p:oleObj spid="_x0000_s11275272" name="Formel" r:id="rId6" imgW="114120" imgH="215640" progId="Equation.3">
              <p:embed/>
            </p:oleObj>
          </a:graphicData>
        </a:graphic>
      </p:graphicFrame>
      <p:graphicFrame>
        <p:nvGraphicFramePr>
          <p:cNvPr id="11275273" name="Object 9"/>
          <p:cNvGraphicFramePr>
            <a:graphicFrameLocks noChangeAspect="1"/>
          </p:cNvGraphicFramePr>
          <p:nvPr/>
        </p:nvGraphicFramePr>
        <p:xfrm>
          <a:off x="8153400" y="5943600"/>
          <a:ext cx="450850" cy="573809"/>
        </p:xfrm>
        <a:graphic>
          <a:graphicData uri="http://schemas.openxmlformats.org/presentationml/2006/ole">
            <p:oleObj spid="_x0000_s11275273" name="Formel" r:id="rId7" imgW="139680" imgH="177480" progId="Equation.3">
              <p:embed/>
            </p:oleObj>
          </a:graphicData>
        </a:graphic>
      </p:graphicFrame>
      <p:graphicFrame>
        <p:nvGraphicFramePr>
          <p:cNvPr id="11275277" name="Object 13"/>
          <p:cNvGraphicFramePr>
            <a:graphicFrameLocks noChangeAspect="1"/>
          </p:cNvGraphicFramePr>
          <p:nvPr/>
        </p:nvGraphicFramePr>
        <p:xfrm>
          <a:off x="2590800" y="5867400"/>
          <a:ext cx="381000" cy="622300"/>
        </p:xfrm>
        <a:graphic>
          <a:graphicData uri="http://schemas.openxmlformats.org/presentationml/2006/ole">
            <p:oleObj spid="_x0000_s11275277" name="Formel" r:id="rId8" imgW="126720" imgH="177480" progId="Equation.3">
              <p:embed/>
            </p:oleObj>
          </a:graphicData>
        </a:graphic>
      </p:graphicFrame>
      <p:graphicFrame>
        <p:nvGraphicFramePr>
          <p:cNvPr id="11275278" name="Object 14"/>
          <p:cNvGraphicFramePr>
            <a:graphicFrameLocks noChangeAspect="1"/>
          </p:cNvGraphicFramePr>
          <p:nvPr/>
        </p:nvGraphicFramePr>
        <p:xfrm>
          <a:off x="4495800" y="5867400"/>
          <a:ext cx="457200" cy="609600"/>
        </p:xfrm>
        <a:graphic>
          <a:graphicData uri="http://schemas.openxmlformats.org/presentationml/2006/ole">
            <p:oleObj spid="_x0000_s11275278" name="Formel" r:id="rId9" imgW="88560" imgH="164880" progId="Equation.3">
              <p:embed/>
            </p:oleObj>
          </a:graphicData>
        </a:graphic>
      </p:graphicFrame>
      <p:graphicFrame>
        <p:nvGraphicFramePr>
          <p:cNvPr id="11275279" name="Object 15"/>
          <p:cNvGraphicFramePr>
            <a:graphicFrameLocks noChangeAspect="1"/>
          </p:cNvGraphicFramePr>
          <p:nvPr/>
        </p:nvGraphicFramePr>
        <p:xfrm>
          <a:off x="6477000" y="5867400"/>
          <a:ext cx="457200" cy="609600"/>
        </p:xfrm>
        <a:graphic>
          <a:graphicData uri="http://schemas.openxmlformats.org/presentationml/2006/ole">
            <p:oleObj spid="_x0000_s11275279" name="Formel" r:id="rId10" imgW="126720" imgH="164880" progId="Equation.3">
              <p:embed/>
            </p:oleObj>
          </a:graphicData>
        </a:graphic>
      </p:graphicFrame>
      <p:graphicFrame>
        <p:nvGraphicFramePr>
          <p:cNvPr id="11275280" name="Object 16"/>
          <p:cNvGraphicFramePr>
            <a:graphicFrameLocks noChangeAspect="1"/>
          </p:cNvGraphicFramePr>
          <p:nvPr/>
        </p:nvGraphicFramePr>
        <p:xfrm>
          <a:off x="5181600" y="5029200"/>
          <a:ext cx="533400" cy="501650"/>
        </p:xfrm>
        <a:graphic>
          <a:graphicData uri="http://schemas.openxmlformats.org/presentationml/2006/ole">
            <p:oleObj spid="_x0000_s11275280" name="Formel" r:id="rId11" imgW="152280" imgH="164880" progId="Equation.3">
              <p:embed/>
            </p:oleObj>
          </a:graphicData>
        </a:graphic>
      </p:graphicFrame>
      <p:sp>
        <p:nvSpPr>
          <p:cNvPr id="27" name="Rechteck 26"/>
          <p:cNvSpPr/>
          <p:nvPr/>
        </p:nvSpPr>
        <p:spPr>
          <a:xfrm>
            <a:off x="4419600" y="5562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76400" y="3962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676400" y="2819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 flipV="1">
            <a:off x="1676400" y="1645919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1" name="Object 17"/>
          <p:cNvGraphicFramePr>
            <a:graphicFrameLocks noChangeAspect="1"/>
          </p:cNvGraphicFramePr>
          <p:nvPr/>
        </p:nvGraphicFramePr>
        <p:xfrm>
          <a:off x="3001963" y="744538"/>
          <a:ext cx="355600" cy="593725"/>
        </p:xfrm>
        <a:graphic>
          <a:graphicData uri="http://schemas.openxmlformats.org/presentationml/2006/ole">
            <p:oleObj spid="_x0000_s11275281" name="Formel" r:id="rId12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0306562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85344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Showcard Gothic" pitchFamily="82" charset="0"/>
                <a:cs typeface="Times New Roman"/>
              </a:rPr>
              <a:t>weak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Showcard Gothic" pitchFamily="82" charset="0"/>
                <a:cs typeface="Times New Roman"/>
              </a:rPr>
              <a:t> 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Showcard Gothic" pitchFamily="82" charset="0"/>
                <a:cs typeface="Times New Roman"/>
              </a:rPr>
              <a:t>bosons</a:t>
            </a:r>
            <a:endParaRPr lang="de-DE" sz="3600" kern="10" dirty="0" smtClean="0">
              <a:ln w="9525">
                <a:round/>
                <a:headEnd/>
                <a:tailEnd/>
              </a:ln>
              <a:solidFill>
                <a:srgbClr val="000080"/>
              </a:solidFill>
              <a:latin typeface="Showcard Gothic" pitchFamily="82" charset="0"/>
              <a:cs typeface="Times New Roman"/>
            </a:endParaRPr>
          </a:p>
          <a:p>
            <a:pPr algn="ctr"/>
            <a:endParaRPr lang="de-DE" sz="3600" kern="10" dirty="0" smtClean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  <a:p>
            <a:pPr algn="ctr"/>
            <a:endParaRPr lang="de-DE" sz="3600" kern="10" dirty="0" smtClean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Arial Black" pitchFamily="34" charset="0"/>
                <a:ea typeface="Batang" pitchFamily="18" charset="-127"/>
                <a:cs typeface="Times New Roman"/>
              </a:rPr>
              <a:t>composite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Algerian" pitchFamily="82" charset="0"/>
                <a:ea typeface="Batang" pitchFamily="18" charset="-127"/>
                <a:cs typeface="Times New Roman"/>
              </a:rPr>
              <a:t>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Algerian" pitchFamily="82" charset="0"/>
              <a:ea typeface="Batang" pitchFamily="18" charset="-127"/>
              <a:cs typeface="Times New Roman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066800" y="2667000"/>
            <a:ext cx="3124200" cy="2590800"/>
          </a:xfrm>
          <a:prstGeom prst="lightningBol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flipH="1">
            <a:off x="4572000" y="2667000"/>
            <a:ext cx="3276600" cy="2590800"/>
          </a:xfrm>
          <a:prstGeom prst="lightningBol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Pfeil nach unten 8"/>
          <p:cNvSpPr/>
          <p:nvPr/>
        </p:nvSpPr>
        <p:spPr>
          <a:xfrm>
            <a:off x="3505200" y="152400"/>
            <a:ext cx="1600200" cy="1359408"/>
          </a:xfrm>
          <a:prstGeom prst="down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82296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0"/>
            <a:ext cx="304800" cy="62484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83363" name="Object 3"/>
          <p:cNvGraphicFramePr>
            <a:graphicFrameLocks noChangeAspect="1"/>
          </p:cNvGraphicFramePr>
          <p:nvPr/>
        </p:nvGraphicFramePr>
        <p:xfrm>
          <a:off x="3143250" y="2771775"/>
          <a:ext cx="571500" cy="706438"/>
        </p:xfrm>
        <a:graphic>
          <a:graphicData uri="http://schemas.openxmlformats.org/presentationml/2006/ole">
            <p:oleObj spid="_x0000_s11629570" name="Formel" r:id="rId3" imgW="114120" imgH="2156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47244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0.1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407940" name="Object 4"/>
          <p:cNvGraphicFramePr>
            <a:graphicFrameLocks noChangeAspect="1"/>
          </p:cNvGraphicFramePr>
          <p:nvPr/>
        </p:nvGraphicFramePr>
        <p:xfrm>
          <a:off x="3124200" y="4572000"/>
          <a:ext cx="914400" cy="533400"/>
        </p:xfrm>
        <a:graphic>
          <a:graphicData uri="http://schemas.openxmlformats.org/presentationml/2006/ole">
            <p:oleObj spid="_x0000_s11629571" name="Formel" r:id="rId4" imgW="317160" imgH="203040" progId="Equation.3">
              <p:embed/>
            </p:oleObj>
          </a:graphicData>
        </a:graphic>
      </p:graphicFrame>
      <p:sp>
        <p:nvSpPr>
          <p:cNvPr id="11" name="Rechteck 10"/>
          <p:cNvSpPr/>
          <p:nvPr/>
        </p:nvSpPr>
        <p:spPr>
          <a:xfrm>
            <a:off x="0" y="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00200" y="304799"/>
            <a:ext cx="838200" cy="152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676400" y="5105398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0" name="Object 6"/>
          <p:cNvGraphicFramePr>
            <a:graphicFrameLocks noChangeAspect="1"/>
          </p:cNvGraphicFramePr>
          <p:nvPr/>
        </p:nvGraphicFramePr>
        <p:xfrm>
          <a:off x="7073900" y="2190750"/>
          <a:ext cx="328613" cy="647700"/>
        </p:xfrm>
        <a:graphic>
          <a:graphicData uri="http://schemas.openxmlformats.org/presentationml/2006/ole">
            <p:oleObj spid="_x0000_s11629574" name="Formel" r:id="rId5" imgW="114120" imgH="215640" progId="Equation.3">
              <p:embed/>
            </p:oleObj>
          </a:graphicData>
        </a:graphic>
      </p:graphicFrame>
      <p:graphicFrame>
        <p:nvGraphicFramePr>
          <p:cNvPr id="11275271" name="Object 7"/>
          <p:cNvGraphicFramePr>
            <a:graphicFrameLocks noChangeAspect="1"/>
          </p:cNvGraphicFramePr>
          <p:nvPr/>
        </p:nvGraphicFramePr>
        <p:xfrm>
          <a:off x="5181600" y="5410200"/>
          <a:ext cx="533400" cy="469900"/>
        </p:xfrm>
        <a:graphic>
          <a:graphicData uri="http://schemas.openxmlformats.org/presentationml/2006/ole">
            <p:oleObj spid="_x0000_s11629575" name="Formel" r:id="rId6" imgW="177480" imgH="177480" progId="Equation.3">
              <p:embed/>
            </p:oleObj>
          </a:graphicData>
        </a:graphic>
      </p:graphicFrame>
      <p:sp>
        <p:nvSpPr>
          <p:cNvPr id="16" name="Rechteck 15"/>
          <p:cNvSpPr/>
          <p:nvPr/>
        </p:nvSpPr>
        <p:spPr>
          <a:xfrm>
            <a:off x="2362200" y="4800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419600" y="5334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2" name="Object 8"/>
          <p:cNvGraphicFramePr>
            <a:graphicFrameLocks noChangeAspect="1"/>
          </p:cNvGraphicFramePr>
          <p:nvPr/>
        </p:nvGraphicFramePr>
        <p:xfrm>
          <a:off x="5000625" y="3354388"/>
          <a:ext cx="449263" cy="847725"/>
        </p:xfrm>
        <a:graphic>
          <a:graphicData uri="http://schemas.openxmlformats.org/presentationml/2006/ole">
            <p:oleObj spid="_x0000_s11629576" name="Formel" r:id="rId7" imgW="114120" imgH="215640" progId="Equation.3">
              <p:embed/>
            </p:oleObj>
          </a:graphicData>
        </a:graphic>
      </p:graphicFrame>
      <p:graphicFrame>
        <p:nvGraphicFramePr>
          <p:cNvPr id="11275273" name="Object 9"/>
          <p:cNvGraphicFramePr>
            <a:graphicFrameLocks noChangeAspect="1"/>
          </p:cNvGraphicFramePr>
          <p:nvPr/>
        </p:nvGraphicFramePr>
        <p:xfrm>
          <a:off x="8153400" y="5943600"/>
          <a:ext cx="450850" cy="573809"/>
        </p:xfrm>
        <a:graphic>
          <a:graphicData uri="http://schemas.openxmlformats.org/presentationml/2006/ole">
            <p:oleObj spid="_x0000_s11629577" name="Formel" r:id="rId8" imgW="139680" imgH="177480" progId="Equation.3">
              <p:embed/>
            </p:oleObj>
          </a:graphicData>
        </a:graphic>
      </p:graphicFrame>
      <p:graphicFrame>
        <p:nvGraphicFramePr>
          <p:cNvPr id="11275277" name="Object 13"/>
          <p:cNvGraphicFramePr>
            <a:graphicFrameLocks noChangeAspect="1"/>
          </p:cNvGraphicFramePr>
          <p:nvPr/>
        </p:nvGraphicFramePr>
        <p:xfrm>
          <a:off x="2590800" y="5867400"/>
          <a:ext cx="381000" cy="622300"/>
        </p:xfrm>
        <a:graphic>
          <a:graphicData uri="http://schemas.openxmlformats.org/presentationml/2006/ole">
            <p:oleObj spid="_x0000_s11629578" name="Formel" r:id="rId9" imgW="126720" imgH="177480" progId="Equation.3">
              <p:embed/>
            </p:oleObj>
          </a:graphicData>
        </a:graphic>
      </p:graphicFrame>
      <p:graphicFrame>
        <p:nvGraphicFramePr>
          <p:cNvPr id="11275278" name="Object 14"/>
          <p:cNvGraphicFramePr>
            <a:graphicFrameLocks noChangeAspect="1"/>
          </p:cNvGraphicFramePr>
          <p:nvPr/>
        </p:nvGraphicFramePr>
        <p:xfrm>
          <a:off x="4495800" y="5867400"/>
          <a:ext cx="457200" cy="609600"/>
        </p:xfrm>
        <a:graphic>
          <a:graphicData uri="http://schemas.openxmlformats.org/presentationml/2006/ole">
            <p:oleObj spid="_x0000_s11629579" name="Formel" r:id="rId10" imgW="88560" imgH="164880" progId="Equation.3">
              <p:embed/>
            </p:oleObj>
          </a:graphicData>
        </a:graphic>
      </p:graphicFrame>
      <p:graphicFrame>
        <p:nvGraphicFramePr>
          <p:cNvPr id="11275279" name="Object 15"/>
          <p:cNvGraphicFramePr>
            <a:graphicFrameLocks noChangeAspect="1"/>
          </p:cNvGraphicFramePr>
          <p:nvPr/>
        </p:nvGraphicFramePr>
        <p:xfrm>
          <a:off x="6477000" y="5867400"/>
          <a:ext cx="457200" cy="609600"/>
        </p:xfrm>
        <a:graphic>
          <a:graphicData uri="http://schemas.openxmlformats.org/presentationml/2006/ole">
            <p:oleObj spid="_x0000_s11629580" name="Formel" r:id="rId11" imgW="126720" imgH="164880" progId="Equation.3">
              <p:embed/>
            </p:oleObj>
          </a:graphicData>
        </a:graphic>
      </p:graphicFrame>
      <p:graphicFrame>
        <p:nvGraphicFramePr>
          <p:cNvPr id="11275280" name="Object 16"/>
          <p:cNvGraphicFramePr>
            <a:graphicFrameLocks noChangeAspect="1"/>
          </p:cNvGraphicFramePr>
          <p:nvPr/>
        </p:nvGraphicFramePr>
        <p:xfrm>
          <a:off x="5181600" y="5029200"/>
          <a:ext cx="533400" cy="501650"/>
        </p:xfrm>
        <a:graphic>
          <a:graphicData uri="http://schemas.openxmlformats.org/presentationml/2006/ole">
            <p:oleObj spid="_x0000_s11629581" name="Formel" r:id="rId12" imgW="152280" imgH="164880" progId="Equation.3">
              <p:embed/>
            </p:oleObj>
          </a:graphicData>
        </a:graphic>
      </p:graphicFrame>
      <p:sp>
        <p:nvSpPr>
          <p:cNvPr id="27" name="Rechteck 26"/>
          <p:cNvSpPr/>
          <p:nvPr/>
        </p:nvSpPr>
        <p:spPr>
          <a:xfrm>
            <a:off x="4419600" y="5562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76400" y="3962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676400" y="2819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 flipV="1">
            <a:off x="1676400" y="1645919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1" name="Object 17"/>
          <p:cNvGraphicFramePr>
            <a:graphicFrameLocks noChangeAspect="1"/>
          </p:cNvGraphicFramePr>
          <p:nvPr/>
        </p:nvGraphicFramePr>
        <p:xfrm>
          <a:off x="3001963" y="744538"/>
          <a:ext cx="355600" cy="593725"/>
        </p:xfrm>
        <a:graphic>
          <a:graphicData uri="http://schemas.openxmlformats.org/presentationml/2006/ole">
            <p:oleObj spid="_x0000_s11629582" name="Formel" r:id="rId13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82296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0"/>
            <a:ext cx="304800" cy="62484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83363" name="Object 3"/>
          <p:cNvGraphicFramePr>
            <a:graphicFrameLocks noChangeAspect="1"/>
          </p:cNvGraphicFramePr>
          <p:nvPr/>
        </p:nvGraphicFramePr>
        <p:xfrm>
          <a:off x="3143250" y="2771775"/>
          <a:ext cx="571500" cy="706438"/>
        </p:xfrm>
        <a:graphic>
          <a:graphicData uri="http://schemas.openxmlformats.org/presentationml/2006/ole">
            <p:oleObj spid="_x0000_s11351042" name="Formel" r:id="rId3" imgW="114120" imgH="2156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47244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0.1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407940" name="Object 4"/>
          <p:cNvGraphicFramePr>
            <a:graphicFrameLocks noChangeAspect="1"/>
          </p:cNvGraphicFramePr>
          <p:nvPr/>
        </p:nvGraphicFramePr>
        <p:xfrm>
          <a:off x="3124200" y="4572000"/>
          <a:ext cx="914400" cy="533400"/>
        </p:xfrm>
        <a:graphic>
          <a:graphicData uri="http://schemas.openxmlformats.org/presentationml/2006/ole">
            <p:oleObj spid="_x0000_s11351043" name="Formel" r:id="rId4" imgW="317160" imgH="203040" progId="Equation.3">
              <p:embed/>
            </p:oleObj>
          </a:graphicData>
        </a:graphic>
      </p:graphicFrame>
      <p:sp>
        <p:nvSpPr>
          <p:cNvPr id="11" name="Rechteck 10"/>
          <p:cNvSpPr/>
          <p:nvPr/>
        </p:nvSpPr>
        <p:spPr>
          <a:xfrm>
            <a:off x="0" y="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536967" name="Object 7"/>
          <p:cNvGraphicFramePr>
            <a:graphicFrameLocks noChangeAspect="1"/>
          </p:cNvGraphicFramePr>
          <p:nvPr/>
        </p:nvGraphicFramePr>
        <p:xfrm>
          <a:off x="4953000" y="2362200"/>
          <a:ext cx="762000" cy="558800"/>
        </p:xfrm>
        <a:graphic>
          <a:graphicData uri="http://schemas.openxmlformats.org/presentationml/2006/ole">
            <p:oleObj spid="_x0000_s11351044" name="Formel" r:id="rId5" imgW="291960" imgH="203040" progId="Equation.3">
              <p:embed/>
            </p:oleObj>
          </a:graphicData>
        </a:graphic>
      </p:graphicFrame>
      <p:graphicFrame>
        <p:nvGraphicFramePr>
          <p:cNvPr id="10536968" name="Object 8"/>
          <p:cNvGraphicFramePr>
            <a:graphicFrameLocks noChangeAspect="1"/>
          </p:cNvGraphicFramePr>
          <p:nvPr/>
        </p:nvGraphicFramePr>
        <p:xfrm>
          <a:off x="6858000" y="762000"/>
          <a:ext cx="914400" cy="609600"/>
        </p:xfrm>
        <a:graphic>
          <a:graphicData uri="http://schemas.openxmlformats.org/presentationml/2006/ole">
            <p:oleObj spid="_x0000_s11351045" name="Formel" r:id="rId6" imgW="317160" imgH="203040" progId="Equation.3">
              <p:embed/>
            </p:oleObj>
          </a:graphicData>
        </a:graphic>
      </p:graphicFrame>
      <p:sp>
        <p:nvSpPr>
          <p:cNvPr id="13" name="Rechteck 12"/>
          <p:cNvSpPr/>
          <p:nvPr/>
        </p:nvSpPr>
        <p:spPr>
          <a:xfrm>
            <a:off x="1600200" y="304799"/>
            <a:ext cx="838200" cy="152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676400" y="5105398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0" name="Object 6"/>
          <p:cNvGraphicFramePr>
            <a:graphicFrameLocks noChangeAspect="1"/>
          </p:cNvGraphicFramePr>
          <p:nvPr/>
        </p:nvGraphicFramePr>
        <p:xfrm>
          <a:off x="7073900" y="2190750"/>
          <a:ext cx="328613" cy="647700"/>
        </p:xfrm>
        <a:graphic>
          <a:graphicData uri="http://schemas.openxmlformats.org/presentationml/2006/ole">
            <p:oleObj spid="_x0000_s11351046" name="Formel" r:id="rId7" imgW="114120" imgH="215640" progId="Equation.3">
              <p:embed/>
            </p:oleObj>
          </a:graphicData>
        </a:graphic>
      </p:graphicFrame>
      <p:graphicFrame>
        <p:nvGraphicFramePr>
          <p:cNvPr id="11275271" name="Object 7"/>
          <p:cNvGraphicFramePr>
            <a:graphicFrameLocks noChangeAspect="1"/>
          </p:cNvGraphicFramePr>
          <p:nvPr/>
        </p:nvGraphicFramePr>
        <p:xfrm>
          <a:off x="5181600" y="5410200"/>
          <a:ext cx="533400" cy="469900"/>
        </p:xfrm>
        <a:graphic>
          <a:graphicData uri="http://schemas.openxmlformats.org/presentationml/2006/ole">
            <p:oleObj spid="_x0000_s11351047" name="Formel" r:id="rId8" imgW="177480" imgH="177480" progId="Equation.3">
              <p:embed/>
            </p:oleObj>
          </a:graphicData>
        </a:graphic>
      </p:graphicFrame>
      <p:sp>
        <p:nvSpPr>
          <p:cNvPr id="16" name="Rechteck 15"/>
          <p:cNvSpPr/>
          <p:nvPr/>
        </p:nvSpPr>
        <p:spPr>
          <a:xfrm>
            <a:off x="2362200" y="4800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419600" y="5334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2" name="Object 8"/>
          <p:cNvGraphicFramePr>
            <a:graphicFrameLocks noChangeAspect="1"/>
          </p:cNvGraphicFramePr>
          <p:nvPr/>
        </p:nvGraphicFramePr>
        <p:xfrm>
          <a:off x="5000625" y="3354388"/>
          <a:ext cx="449263" cy="847725"/>
        </p:xfrm>
        <a:graphic>
          <a:graphicData uri="http://schemas.openxmlformats.org/presentationml/2006/ole">
            <p:oleObj spid="_x0000_s11351048" name="Formel" r:id="rId9" imgW="114120" imgH="215640" progId="Equation.3">
              <p:embed/>
            </p:oleObj>
          </a:graphicData>
        </a:graphic>
      </p:graphicFrame>
      <p:graphicFrame>
        <p:nvGraphicFramePr>
          <p:cNvPr id="11275273" name="Object 9"/>
          <p:cNvGraphicFramePr>
            <a:graphicFrameLocks noChangeAspect="1"/>
          </p:cNvGraphicFramePr>
          <p:nvPr/>
        </p:nvGraphicFramePr>
        <p:xfrm>
          <a:off x="8153400" y="5943600"/>
          <a:ext cx="450850" cy="573809"/>
        </p:xfrm>
        <a:graphic>
          <a:graphicData uri="http://schemas.openxmlformats.org/presentationml/2006/ole">
            <p:oleObj spid="_x0000_s11351049" name="Formel" r:id="rId10" imgW="139680" imgH="177480" progId="Equation.3">
              <p:embed/>
            </p:oleObj>
          </a:graphicData>
        </a:graphic>
      </p:graphicFrame>
      <p:graphicFrame>
        <p:nvGraphicFramePr>
          <p:cNvPr id="11275277" name="Object 13"/>
          <p:cNvGraphicFramePr>
            <a:graphicFrameLocks noChangeAspect="1"/>
          </p:cNvGraphicFramePr>
          <p:nvPr/>
        </p:nvGraphicFramePr>
        <p:xfrm>
          <a:off x="2590800" y="5867400"/>
          <a:ext cx="381000" cy="622300"/>
        </p:xfrm>
        <a:graphic>
          <a:graphicData uri="http://schemas.openxmlformats.org/presentationml/2006/ole">
            <p:oleObj spid="_x0000_s11351050" name="Formel" r:id="rId11" imgW="126720" imgH="177480" progId="Equation.3">
              <p:embed/>
            </p:oleObj>
          </a:graphicData>
        </a:graphic>
      </p:graphicFrame>
      <p:graphicFrame>
        <p:nvGraphicFramePr>
          <p:cNvPr id="11275278" name="Object 14"/>
          <p:cNvGraphicFramePr>
            <a:graphicFrameLocks noChangeAspect="1"/>
          </p:cNvGraphicFramePr>
          <p:nvPr/>
        </p:nvGraphicFramePr>
        <p:xfrm>
          <a:off x="4495800" y="5867400"/>
          <a:ext cx="457200" cy="609600"/>
        </p:xfrm>
        <a:graphic>
          <a:graphicData uri="http://schemas.openxmlformats.org/presentationml/2006/ole">
            <p:oleObj spid="_x0000_s11351051" name="Formel" r:id="rId12" imgW="88560" imgH="164880" progId="Equation.3">
              <p:embed/>
            </p:oleObj>
          </a:graphicData>
        </a:graphic>
      </p:graphicFrame>
      <p:graphicFrame>
        <p:nvGraphicFramePr>
          <p:cNvPr id="11275279" name="Object 15"/>
          <p:cNvGraphicFramePr>
            <a:graphicFrameLocks noChangeAspect="1"/>
          </p:cNvGraphicFramePr>
          <p:nvPr/>
        </p:nvGraphicFramePr>
        <p:xfrm>
          <a:off x="6477000" y="5867400"/>
          <a:ext cx="457200" cy="609600"/>
        </p:xfrm>
        <a:graphic>
          <a:graphicData uri="http://schemas.openxmlformats.org/presentationml/2006/ole">
            <p:oleObj spid="_x0000_s11351052" name="Formel" r:id="rId13" imgW="126720" imgH="164880" progId="Equation.3">
              <p:embed/>
            </p:oleObj>
          </a:graphicData>
        </a:graphic>
      </p:graphicFrame>
      <p:graphicFrame>
        <p:nvGraphicFramePr>
          <p:cNvPr id="11275280" name="Object 16"/>
          <p:cNvGraphicFramePr>
            <a:graphicFrameLocks noChangeAspect="1"/>
          </p:cNvGraphicFramePr>
          <p:nvPr/>
        </p:nvGraphicFramePr>
        <p:xfrm>
          <a:off x="5181600" y="5029200"/>
          <a:ext cx="533400" cy="501650"/>
        </p:xfrm>
        <a:graphic>
          <a:graphicData uri="http://schemas.openxmlformats.org/presentationml/2006/ole">
            <p:oleObj spid="_x0000_s11351053" name="Formel" r:id="rId14" imgW="152280" imgH="164880" progId="Equation.3">
              <p:embed/>
            </p:oleObj>
          </a:graphicData>
        </a:graphic>
      </p:graphicFrame>
      <p:sp>
        <p:nvSpPr>
          <p:cNvPr id="27" name="Rechteck 26"/>
          <p:cNvSpPr/>
          <p:nvPr/>
        </p:nvSpPr>
        <p:spPr>
          <a:xfrm>
            <a:off x="4419600" y="5562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096000" y="10668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67200" y="2667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76400" y="3962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676400" y="2819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 flipV="1">
            <a:off x="1676400" y="1645919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1" name="Object 17"/>
          <p:cNvGraphicFramePr>
            <a:graphicFrameLocks noChangeAspect="1"/>
          </p:cNvGraphicFramePr>
          <p:nvPr/>
        </p:nvGraphicFramePr>
        <p:xfrm>
          <a:off x="3001963" y="744538"/>
          <a:ext cx="355600" cy="593725"/>
        </p:xfrm>
        <a:graphic>
          <a:graphicData uri="http://schemas.openxmlformats.org/presentationml/2006/ole">
            <p:oleObj spid="_x0000_s11351054" name="Formel" r:id="rId15" imgW="114120" imgH="2156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77962"/>
          </a:xfrm>
        </p:spPr>
        <p:txBody>
          <a:bodyPr>
            <a:noAutofit/>
          </a:bodyPr>
          <a:lstStyle/>
          <a:p>
            <a:r>
              <a:rPr lang="de-DE" sz="9600" dirty="0" err="1" smtClean="0">
                <a:solidFill>
                  <a:srgbClr val="002060"/>
                </a:solidFill>
                <a:latin typeface="Baskerville Old Face" pitchFamily="18" charset="0"/>
              </a:rPr>
              <a:t>analogy</a:t>
            </a:r>
            <a:endParaRPr lang="de-DE" sz="96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graphicFrame>
        <p:nvGraphicFramePr>
          <p:cNvPr id="10126341" name="Object 5"/>
          <p:cNvGraphicFramePr>
            <a:graphicFrameLocks noChangeAspect="1"/>
          </p:cNvGraphicFramePr>
          <p:nvPr/>
        </p:nvGraphicFramePr>
        <p:xfrm>
          <a:off x="1447800" y="2667000"/>
          <a:ext cx="6324600" cy="2870597"/>
        </p:xfrm>
        <a:graphic>
          <a:graphicData uri="http://schemas.openxmlformats.org/presentationml/2006/ole">
            <p:oleObj spid="_x0000_s10126341" name="Formel" r:id="rId3" imgW="1625400" imgH="6858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82296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0"/>
            <a:ext cx="304800" cy="62484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83363" name="Object 3"/>
          <p:cNvGraphicFramePr>
            <a:graphicFrameLocks noChangeAspect="1"/>
          </p:cNvGraphicFramePr>
          <p:nvPr/>
        </p:nvGraphicFramePr>
        <p:xfrm>
          <a:off x="3143250" y="2771775"/>
          <a:ext cx="571500" cy="706438"/>
        </p:xfrm>
        <a:graphic>
          <a:graphicData uri="http://schemas.openxmlformats.org/presentationml/2006/ole">
            <p:oleObj spid="_x0000_s12251138" name="Formel" r:id="rId3" imgW="114120" imgH="2156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47244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0.1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407940" name="Object 4"/>
          <p:cNvGraphicFramePr>
            <a:graphicFrameLocks noChangeAspect="1"/>
          </p:cNvGraphicFramePr>
          <p:nvPr/>
        </p:nvGraphicFramePr>
        <p:xfrm>
          <a:off x="3124200" y="4572000"/>
          <a:ext cx="914400" cy="533400"/>
        </p:xfrm>
        <a:graphic>
          <a:graphicData uri="http://schemas.openxmlformats.org/presentationml/2006/ole">
            <p:oleObj spid="_x0000_s12251139" name="Formel" r:id="rId4" imgW="317160" imgH="203040" progId="Equation.3">
              <p:embed/>
            </p:oleObj>
          </a:graphicData>
        </a:graphic>
      </p:graphicFrame>
      <p:sp>
        <p:nvSpPr>
          <p:cNvPr id="11" name="Rechteck 10"/>
          <p:cNvSpPr/>
          <p:nvPr/>
        </p:nvSpPr>
        <p:spPr>
          <a:xfrm>
            <a:off x="0" y="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graphicFrame>
        <p:nvGraphicFramePr>
          <p:cNvPr id="10536967" name="Object 7"/>
          <p:cNvGraphicFramePr>
            <a:graphicFrameLocks noChangeAspect="1"/>
          </p:cNvGraphicFramePr>
          <p:nvPr/>
        </p:nvGraphicFramePr>
        <p:xfrm>
          <a:off x="4953000" y="2362200"/>
          <a:ext cx="762000" cy="558800"/>
        </p:xfrm>
        <a:graphic>
          <a:graphicData uri="http://schemas.openxmlformats.org/presentationml/2006/ole">
            <p:oleObj spid="_x0000_s12251140" name="Formel" r:id="rId5" imgW="291960" imgH="203040" progId="Equation.3">
              <p:embed/>
            </p:oleObj>
          </a:graphicData>
        </a:graphic>
      </p:graphicFrame>
      <p:graphicFrame>
        <p:nvGraphicFramePr>
          <p:cNvPr id="10536968" name="Object 8"/>
          <p:cNvGraphicFramePr>
            <a:graphicFrameLocks noChangeAspect="1"/>
          </p:cNvGraphicFramePr>
          <p:nvPr/>
        </p:nvGraphicFramePr>
        <p:xfrm>
          <a:off x="6858000" y="762000"/>
          <a:ext cx="914400" cy="609600"/>
        </p:xfrm>
        <a:graphic>
          <a:graphicData uri="http://schemas.openxmlformats.org/presentationml/2006/ole">
            <p:oleObj spid="_x0000_s12251141" name="Formel" r:id="rId6" imgW="317160" imgH="203040" progId="Equation.3">
              <p:embed/>
            </p:oleObj>
          </a:graphicData>
        </a:graphic>
      </p:graphicFrame>
      <p:sp>
        <p:nvSpPr>
          <p:cNvPr id="13" name="Rechteck 12"/>
          <p:cNvSpPr/>
          <p:nvPr/>
        </p:nvSpPr>
        <p:spPr>
          <a:xfrm>
            <a:off x="1600200" y="304799"/>
            <a:ext cx="838200" cy="152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676400" y="5105398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0" name="Object 6"/>
          <p:cNvGraphicFramePr>
            <a:graphicFrameLocks noChangeAspect="1"/>
          </p:cNvGraphicFramePr>
          <p:nvPr/>
        </p:nvGraphicFramePr>
        <p:xfrm>
          <a:off x="7073900" y="2190750"/>
          <a:ext cx="328613" cy="647700"/>
        </p:xfrm>
        <a:graphic>
          <a:graphicData uri="http://schemas.openxmlformats.org/presentationml/2006/ole">
            <p:oleObj spid="_x0000_s12251142" name="Formel" r:id="rId7" imgW="114120" imgH="215640" progId="Equation.3">
              <p:embed/>
            </p:oleObj>
          </a:graphicData>
        </a:graphic>
      </p:graphicFrame>
      <p:graphicFrame>
        <p:nvGraphicFramePr>
          <p:cNvPr id="11275271" name="Object 7"/>
          <p:cNvGraphicFramePr>
            <a:graphicFrameLocks noChangeAspect="1"/>
          </p:cNvGraphicFramePr>
          <p:nvPr/>
        </p:nvGraphicFramePr>
        <p:xfrm>
          <a:off x="5181600" y="5410200"/>
          <a:ext cx="533400" cy="469900"/>
        </p:xfrm>
        <a:graphic>
          <a:graphicData uri="http://schemas.openxmlformats.org/presentationml/2006/ole">
            <p:oleObj spid="_x0000_s12251143" name="Formel" r:id="rId8" imgW="177480" imgH="177480" progId="Equation.3">
              <p:embed/>
            </p:oleObj>
          </a:graphicData>
        </a:graphic>
      </p:graphicFrame>
      <p:sp>
        <p:nvSpPr>
          <p:cNvPr id="16" name="Rechteck 15"/>
          <p:cNvSpPr/>
          <p:nvPr/>
        </p:nvSpPr>
        <p:spPr>
          <a:xfrm>
            <a:off x="2362200" y="4800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419600" y="5334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2" name="Object 8"/>
          <p:cNvGraphicFramePr>
            <a:graphicFrameLocks noChangeAspect="1"/>
          </p:cNvGraphicFramePr>
          <p:nvPr/>
        </p:nvGraphicFramePr>
        <p:xfrm>
          <a:off x="5000625" y="3354388"/>
          <a:ext cx="449263" cy="847725"/>
        </p:xfrm>
        <a:graphic>
          <a:graphicData uri="http://schemas.openxmlformats.org/presentationml/2006/ole">
            <p:oleObj spid="_x0000_s12251144" name="Formel" r:id="rId9" imgW="114120" imgH="215640" progId="Equation.3">
              <p:embed/>
            </p:oleObj>
          </a:graphicData>
        </a:graphic>
      </p:graphicFrame>
      <p:graphicFrame>
        <p:nvGraphicFramePr>
          <p:cNvPr id="11275273" name="Object 9"/>
          <p:cNvGraphicFramePr>
            <a:graphicFrameLocks noChangeAspect="1"/>
          </p:cNvGraphicFramePr>
          <p:nvPr/>
        </p:nvGraphicFramePr>
        <p:xfrm>
          <a:off x="8153400" y="5943600"/>
          <a:ext cx="450850" cy="573809"/>
        </p:xfrm>
        <a:graphic>
          <a:graphicData uri="http://schemas.openxmlformats.org/presentationml/2006/ole">
            <p:oleObj spid="_x0000_s12251145" name="Formel" r:id="rId10" imgW="139680" imgH="177480" progId="Equation.3">
              <p:embed/>
            </p:oleObj>
          </a:graphicData>
        </a:graphic>
      </p:graphicFrame>
      <p:graphicFrame>
        <p:nvGraphicFramePr>
          <p:cNvPr id="11275277" name="Object 13"/>
          <p:cNvGraphicFramePr>
            <a:graphicFrameLocks noChangeAspect="1"/>
          </p:cNvGraphicFramePr>
          <p:nvPr/>
        </p:nvGraphicFramePr>
        <p:xfrm>
          <a:off x="2590800" y="5867400"/>
          <a:ext cx="381000" cy="622300"/>
        </p:xfrm>
        <a:graphic>
          <a:graphicData uri="http://schemas.openxmlformats.org/presentationml/2006/ole">
            <p:oleObj spid="_x0000_s12251146" name="Formel" r:id="rId11" imgW="126720" imgH="177480" progId="Equation.3">
              <p:embed/>
            </p:oleObj>
          </a:graphicData>
        </a:graphic>
      </p:graphicFrame>
      <p:graphicFrame>
        <p:nvGraphicFramePr>
          <p:cNvPr id="11275278" name="Object 14"/>
          <p:cNvGraphicFramePr>
            <a:graphicFrameLocks noChangeAspect="1"/>
          </p:cNvGraphicFramePr>
          <p:nvPr/>
        </p:nvGraphicFramePr>
        <p:xfrm>
          <a:off x="4495800" y="5867400"/>
          <a:ext cx="457200" cy="609600"/>
        </p:xfrm>
        <a:graphic>
          <a:graphicData uri="http://schemas.openxmlformats.org/presentationml/2006/ole">
            <p:oleObj spid="_x0000_s12251147" name="Formel" r:id="rId12" imgW="88560" imgH="164880" progId="Equation.3">
              <p:embed/>
            </p:oleObj>
          </a:graphicData>
        </a:graphic>
      </p:graphicFrame>
      <p:graphicFrame>
        <p:nvGraphicFramePr>
          <p:cNvPr id="11275279" name="Object 15"/>
          <p:cNvGraphicFramePr>
            <a:graphicFrameLocks noChangeAspect="1"/>
          </p:cNvGraphicFramePr>
          <p:nvPr/>
        </p:nvGraphicFramePr>
        <p:xfrm>
          <a:off x="6477000" y="5867400"/>
          <a:ext cx="457200" cy="609600"/>
        </p:xfrm>
        <a:graphic>
          <a:graphicData uri="http://schemas.openxmlformats.org/presentationml/2006/ole">
            <p:oleObj spid="_x0000_s12251148" name="Formel" r:id="rId13" imgW="126720" imgH="164880" progId="Equation.3">
              <p:embed/>
            </p:oleObj>
          </a:graphicData>
        </a:graphic>
      </p:graphicFrame>
      <p:graphicFrame>
        <p:nvGraphicFramePr>
          <p:cNvPr id="11275280" name="Object 16"/>
          <p:cNvGraphicFramePr>
            <a:graphicFrameLocks noChangeAspect="1"/>
          </p:cNvGraphicFramePr>
          <p:nvPr/>
        </p:nvGraphicFramePr>
        <p:xfrm>
          <a:off x="5181600" y="5029200"/>
          <a:ext cx="533400" cy="501650"/>
        </p:xfrm>
        <a:graphic>
          <a:graphicData uri="http://schemas.openxmlformats.org/presentationml/2006/ole">
            <p:oleObj spid="_x0000_s12251149" name="Formel" r:id="rId14" imgW="152280" imgH="164880" progId="Equation.3">
              <p:embed/>
            </p:oleObj>
          </a:graphicData>
        </a:graphic>
      </p:graphicFrame>
      <p:sp>
        <p:nvSpPr>
          <p:cNvPr id="27" name="Rechteck 26"/>
          <p:cNvSpPr/>
          <p:nvPr/>
        </p:nvSpPr>
        <p:spPr>
          <a:xfrm>
            <a:off x="4419600" y="5562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096000" y="10668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438400" y="27432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67200" y="2667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76400" y="3962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676400" y="28194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 flipV="1">
            <a:off x="1676400" y="1645919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1" name="Object 17"/>
          <p:cNvGraphicFramePr>
            <a:graphicFrameLocks noChangeAspect="1"/>
          </p:cNvGraphicFramePr>
          <p:nvPr/>
        </p:nvGraphicFramePr>
        <p:xfrm>
          <a:off x="3001963" y="744538"/>
          <a:ext cx="355600" cy="593725"/>
        </p:xfrm>
        <a:graphic>
          <a:graphicData uri="http://schemas.openxmlformats.org/presentationml/2006/ole">
            <p:oleObj spid="_x0000_s12251150" name="Formel" r:id="rId15" imgW="114120" imgH="215640" progId="Equation.3">
              <p:embed/>
            </p:oleObj>
          </a:graphicData>
        </a:graphic>
      </p:graphicFrame>
      <p:graphicFrame>
        <p:nvGraphicFramePr>
          <p:cNvPr id="11275283" name="Object 19"/>
          <p:cNvGraphicFramePr>
            <a:graphicFrameLocks noChangeAspect="1"/>
          </p:cNvGraphicFramePr>
          <p:nvPr/>
        </p:nvGraphicFramePr>
        <p:xfrm>
          <a:off x="6858000" y="0"/>
          <a:ext cx="927101" cy="635000"/>
        </p:xfrm>
        <a:graphic>
          <a:graphicData uri="http://schemas.openxmlformats.org/presentationml/2006/ole">
            <p:oleObj spid="_x0000_s12251151" name="Formel" r:id="rId16" imgW="330120" imgH="203040" progId="Equation.3">
              <p:embed/>
            </p:oleObj>
          </a:graphicData>
        </a:graphic>
      </p:graphicFrame>
      <p:sp>
        <p:nvSpPr>
          <p:cNvPr id="37" name="Rechteck 36"/>
          <p:cNvSpPr/>
          <p:nvPr/>
        </p:nvSpPr>
        <p:spPr>
          <a:xfrm>
            <a:off x="6096000" y="228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4267200" y="12192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4" name="Object 20"/>
          <p:cNvGraphicFramePr>
            <a:graphicFrameLocks noChangeAspect="1"/>
          </p:cNvGraphicFramePr>
          <p:nvPr/>
        </p:nvGraphicFramePr>
        <p:xfrm>
          <a:off x="3276600" y="2590800"/>
          <a:ext cx="761999" cy="609600"/>
        </p:xfrm>
        <a:graphic>
          <a:graphicData uri="http://schemas.openxmlformats.org/presentationml/2006/ole">
            <p:oleObj spid="_x0000_s12251152" name="Formel" r:id="rId17" imgW="317160" imgH="203040" progId="Equation.3">
              <p:embed/>
            </p:oleObj>
          </a:graphicData>
        </a:graphic>
      </p:graphicFrame>
      <p:graphicFrame>
        <p:nvGraphicFramePr>
          <p:cNvPr id="11275285" name="Object 21"/>
          <p:cNvGraphicFramePr>
            <a:graphicFrameLocks noChangeAspect="1"/>
          </p:cNvGraphicFramePr>
          <p:nvPr/>
        </p:nvGraphicFramePr>
        <p:xfrm>
          <a:off x="5029200" y="990600"/>
          <a:ext cx="803275" cy="558800"/>
        </p:xfrm>
        <a:graphic>
          <a:graphicData uri="http://schemas.openxmlformats.org/presentationml/2006/ole">
            <p:oleObj spid="_x0000_s12251153" name="Formel" r:id="rId18" imgW="29196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de-DE" sz="9600" smtClean="0">
                <a:solidFill>
                  <a:srgbClr val="C00000"/>
                </a:solidFill>
              </a:rPr>
              <a:t>S(0) </a:t>
            </a:r>
            <a:r>
              <a:rPr lang="de-DE" sz="9600" dirty="0" smtClean="0">
                <a:solidFill>
                  <a:srgbClr val="C00000"/>
                </a:solidFill>
              </a:rPr>
              <a:t>- </a:t>
            </a:r>
            <a:r>
              <a:rPr lang="de-DE" sz="9600" dirty="0" err="1" smtClean="0">
                <a:solidFill>
                  <a:srgbClr val="C00000"/>
                </a:solidFill>
              </a:rPr>
              <a:t>decays</a:t>
            </a:r>
            <a:r>
              <a:rPr lang="de-DE" sz="9600" dirty="0" smtClean="0">
                <a:solidFill>
                  <a:srgbClr val="C00000"/>
                </a:solidFill>
              </a:rPr>
              <a:t> </a:t>
            </a:r>
            <a:endParaRPr lang="de-DE" sz="9600" dirty="0">
              <a:solidFill>
                <a:srgbClr val="C00000"/>
              </a:solidFill>
            </a:endParaRPr>
          </a:p>
        </p:txBody>
      </p:sp>
      <p:graphicFrame>
        <p:nvGraphicFramePr>
          <p:cNvPr id="10158088" name="Object 8"/>
          <p:cNvGraphicFramePr>
            <a:graphicFrameLocks noChangeAspect="1"/>
          </p:cNvGraphicFramePr>
          <p:nvPr/>
        </p:nvGraphicFramePr>
        <p:xfrm>
          <a:off x="1371600" y="5486400"/>
          <a:ext cx="5715000" cy="1018094"/>
        </p:xfrm>
        <a:graphic>
          <a:graphicData uri="http://schemas.openxmlformats.org/presentationml/2006/ole">
            <p:oleObj spid="_x0000_s10158088" name="Formel" r:id="rId3" imgW="1231560" imgH="215640" progId="Equation.3">
              <p:embed/>
            </p:oleObj>
          </a:graphicData>
        </a:graphic>
      </p:graphicFrame>
      <p:graphicFrame>
        <p:nvGraphicFramePr>
          <p:cNvPr id="10158089" name="Object 9"/>
          <p:cNvGraphicFramePr>
            <a:graphicFrameLocks noChangeAspect="1"/>
          </p:cNvGraphicFramePr>
          <p:nvPr/>
        </p:nvGraphicFramePr>
        <p:xfrm>
          <a:off x="1191986" y="1676399"/>
          <a:ext cx="7266214" cy="3056467"/>
        </p:xfrm>
        <a:graphic>
          <a:graphicData uri="http://schemas.openxmlformats.org/presentationml/2006/ole">
            <p:oleObj spid="_x0000_s10158089" name="Formel" r:id="rId4" imgW="1371600" imgH="7110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de-DE" sz="9600" dirty="0" smtClean="0">
                <a:solidFill>
                  <a:srgbClr val="C00000"/>
                </a:solidFill>
              </a:rPr>
              <a:t> </a:t>
            </a:r>
            <a:endParaRPr lang="de-DE" sz="9600" dirty="0">
              <a:solidFill>
                <a:srgbClr val="C00000"/>
              </a:solidFill>
            </a:endParaRPr>
          </a:p>
        </p:txBody>
      </p:sp>
      <p:graphicFrame>
        <p:nvGraphicFramePr>
          <p:cNvPr id="10255366" name="Object 6"/>
          <p:cNvGraphicFramePr>
            <a:graphicFrameLocks noChangeAspect="1"/>
          </p:cNvGraphicFramePr>
          <p:nvPr/>
        </p:nvGraphicFramePr>
        <p:xfrm>
          <a:off x="1066800" y="4648200"/>
          <a:ext cx="6781800" cy="1155700"/>
        </p:xfrm>
        <a:graphic>
          <a:graphicData uri="http://schemas.openxmlformats.org/presentationml/2006/ole">
            <p:oleObj spid="_x0000_s10255366" name="Formel" r:id="rId3" imgW="1422360" imgH="241200" progId="Equation.3">
              <p:embed/>
            </p:oleObj>
          </a:graphicData>
        </a:graphic>
      </p:graphicFrame>
      <p:graphicFrame>
        <p:nvGraphicFramePr>
          <p:cNvPr id="10255367" name="Object 7"/>
          <p:cNvGraphicFramePr>
            <a:graphicFrameLocks noChangeAspect="1"/>
          </p:cNvGraphicFramePr>
          <p:nvPr/>
        </p:nvGraphicFramePr>
        <p:xfrm>
          <a:off x="1524000" y="685800"/>
          <a:ext cx="6201103" cy="3393057"/>
        </p:xfrm>
        <a:graphic>
          <a:graphicData uri="http://schemas.openxmlformats.org/presentationml/2006/ole">
            <p:oleObj spid="_x0000_s10255367" name="Formel" r:id="rId4" imgW="1346040" imgH="73656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683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433684" name="WordArt 4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167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8433685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graphicFrame>
        <p:nvGraphicFramePr>
          <p:cNvPr id="8433671" name="Object 7"/>
          <p:cNvGraphicFramePr>
            <a:graphicFrameLocks noChangeAspect="1"/>
          </p:cNvGraphicFramePr>
          <p:nvPr/>
        </p:nvGraphicFramePr>
        <p:xfrm>
          <a:off x="4038600" y="1447800"/>
          <a:ext cx="900113" cy="1698625"/>
        </p:xfrm>
        <a:graphic>
          <a:graphicData uri="http://schemas.openxmlformats.org/presentationml/2006/ole">
            <p:oleObj spid="_x0000_s11601922" name="Equation" r:id="rId4" imgW="114120" imgH="215640" progId="Equation.3">
              <p:embed/>
            </p:oleObj>
          </a:graphicData>
        </a:graphic>
      </p:graphicFrame>
      <p:sp>
        <p:nvSpPr>
          <p:cNvPr id="8433689" name="WordArt 8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458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609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err="1" smtClean="0">
                <a:solidFill>
                  <a:srgbClr val="002060"/>
                </a:solidFill>
                <a:latin typeface="Rockwell Extra Bold" pitchFamily="18" charset="0"/>
              </a:rPr>
              <a:t>mass</a:t>
            </a:r>
            <a:r>
              <a:rPr lang="de-DE" sz="5400" dirty="0" smtClean="0">
                <a:solidFill>
                  <a:srgbClr val="002060"/>
                </a:solidFill>
                <a:latin typeface="Rockwell Extra Bold" pitchFamily="18" charset="0"/>
              </a:rPr>
              <a:t> S(0) &gt;&gt; 2 M(W)</a:t>
            </a:r>
            <a:endParaRPr lang="de-DE" sz="5400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graphicFrame>
        <p:nvGraphicFramePr>
          <p:cNvPr id="11601929" name="Object 9"/>
          <p:cNvGraphicFramePr>
            <a:graphicFrameLocks noChangeAspect="1"/>
          </p:cNvGraphicFramePr>
          <p:nvPr/>
        </p:nvGraphicFramePr>
        <p:xfrm>
          <a:off x="213360" y="2057400"/>
          <a:ext cx="8473440" cy="4217022"/>
        </p:xfrm>
        <a:graphic>
          <a:graphicData uri="http://schemas.openxmlformats.org/presentationml/2006/ole">
            <p:oleObj spid="_x0000_s11601929" name="Formel" r:id="rId5" imgW="1815840" imgH="8888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683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8433684" name="WordArt 4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167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8433685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graphicFrame>
        <p:nvGraphicFramePr>
          <p:cNvPr id="8433671" name="Object 7"/>
          <p:cNvGraphicFramePr>
            <a:graphicFrameLocks noChangeAspect="1"/>
          </p:cNvGraphicFramePr>
          <p:nvPr/>
        </p:nvGraphicFramePr>
        <p:xfrm>
          <a:off x="4038600" y="1447800"/>
          <a:ext cx="900113" cy="1698625"/>
        </p:xfrm>
        <a:graphic>
          <a:graphicData uri="http://schemas.openxmlformats.org/presentationml/2006/ole">
            <p:oleObj spid="_x0000_s11790338" name="Equation" r:id="rId4" imgW="114120" imgH="215640" progId="Equation.3">
              <p:embed/>
            </p:oleObj>
          </a:graphicData>
        </a:graphic>
      </p:graphicFrame>
      <p:sp>
        <p:nvSpPr>
          <p:cNvPr id="8433689" name="WordArt 8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4582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19200" y="1143000"/>
            <a:ext cx="6249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</a:t>
            </a:r>
            <a:r>
              <a:rPr lang="de-DE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hase</a:t>
            </a:r>
            <a:r>
              <a:rPr lang="de-DE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de-DE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space</a:t>
            </a:r>
            <a:r>
              <a:rPr lang="de-DE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=&gt;</a:t>
            </a:r>
            <a:endParaRPr lang="de-DE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3400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002060"/>
                </a:solidFill>
                <a:latin typeface="Rockwell Extra Bold" pitchFamily="18" charset="0"/>
              </a:rPr>
              <a:t>mass</a:t>
            </a:r>
            <a:r>
              <a:rPr lang="de-DE" sz="4000" dirty="0" smtClean="0">
                <a:solidFill>
                  <a:srgbClr val="002060"/>
                </a:solidFill>
                <a:latin typeface="Rockwell Extra Bold" pitchFamily="18" charset="0"/>
              </a:rPr>
              <a:t> S(0) = 126 </a:t>
            </a:r>
            <a:r>
              <a:rPr lang="de-DE" sz="4000" dirty="0" err="1" smtClean="0">
                <a:solidFill>
                  <a:srgbClr val="002060"/>
                </a:solidFill>
                <a:latin typeface="Rockwell Extra Bold" pitchFamily="18" charset="0"/>
              </a:rPr>
              <a:t>GeV</a:t>
            </a:r>
            <a:r>
              <a:rPr lang="de-DE" sz="4000" dirty="0" smtClean="0">
                <a:solidFill>
                  <a:srgbClr val="002060"/>
                </a:solidFill>
                <a:latin typeface="Rockwell Extra Bold" pitchFamily="18" charset="0"/>
              </a:rPr>
              <a:t> &lt; 2M(W)</a:t>
            </a:r>
            <a:endParaRPr lang="de-DE" sz="4000" dirty="0">
              <a:solidFill>
                <a:srgbClr val="002060"/>
              </a:solidFill>
              <a:latin typeface="Rockwell Extra Bold" pitchFamily="18" charset="0"/>
            </a:endParaRPr>
          </a:p>
        </p:txBody>
      </p:sp>
      <p:graphicFrame>
        <p:nvGraphicFramePr>
          <p:cNvPr id="11790345" name="Object 9"/>
          <p:cNvGraphicFramePr>
            <a:graphicFrameLocks noChangeAspect="1"/>
          </p:cNvGraphicFramePr>
          <p:nvPr/>
        </p:nvGraphicFramePr>
        <p:xfrm>
          <a:off x="838200" y="2667000"/>
          <a:ext cx="7402286" cy="3549041"/>
        </p:xfrm>
        <a:graphic>
          <a:graphicData uri="http://schemas.openxmlformats.org/presentationml/2006/ole">
            <p:oleObj spid="_x0000_s11790345" name="Formel" r:id="rId5" imgW="1854000" imgH="8888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600200" y="685800"/>
            <a:ext cx="2971800" cy="2743200"/>
          </a:xfrm>
          <a:prstGeom prst="line">
            <a:avLst/>
          </a:prstGeom>
          <a:noFill/>
          <a:ln w="228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7467600" y="5410200"/>
            <a:ext cx="83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W</a:t>
            </a: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572000" y="3429000"/>
            <a:ext cx="2590800" cy="2057400"/>
          </a:xfrm>
          <a:prstGeom prst="line">
            <a:avLst/>
          </a:prstGeom>
          <a:noFill/>
          <a:ln w="2349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w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876800" y="5638800"/>
            <a:ext cx="297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100 %</a:t>
            </a:r>
            <a:endParaRPr lang="de-DE" sz="5400" dirty="0"/>
          </a:p>
        </p:txBody>
      </p:sp>
      <p:sp>
        <p:nvSpPr>
          <p:cNvPr id="8" name="Stern mit 32 Zacken 7"/>
          <p:cNvSpPr/>
          <p:nvPr/>
        </p:nvSpPr>
        <p:spPr>
          <a:xfrm>
            <a:off x="3810000" y="2819400"/>
            <a:ext cx="1295400" cy="11430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3733800" y="3048000"/>
            <a:ext cx="152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S(0)</a:t>
            </a:r>
            <a:endParaRPr lang="de-DE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524000" y="685800"/>
            <a:ext cx="2971800" cy="27432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5029200" y="5562600"/>
            <a:ext cx="91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Z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495800" y="3505200"/>
            <a:ext cx="1981200" cy="19812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Z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00800" y="5638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~55 %</a:t>
            </a:r>
            <a:endParaRPr lang="de-DE" sz="5400" dirty="0"/>
          </a:p>
        </p:txBody>
      </p:sp>
      <p:sp>
        <p:nvSpPr>
          <p:cNvPr id="8" name="Stern mit 32 Zacken 7"/>
          <p:cNvSpPr/>
          <p:nvPr/>
        </p:nvSpPr>
        <p:spPr>
          <a:xfrm>
            <a:off x="3810000" y="2819400"/>
            <a:ext cx="1295400" cy="11430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S(0)</a:t>
            </a:r>
            <a:endParaRPr lang="de-DE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48400"/>
          </a:xfrm>
        </p:spPr>
        <p:txBody>
          <a:bodyPr>
            <a:normAutofit fontScale="90000"/>
          </a:bodyPr>
          <a:lstStyle/>
          <a:p>
            <a:r>
              <a:rPr lang="de-DE" sz="9600" dirty="0" err="1" smtClean="0">
                <a:solidFill>
                  <a:srgbClr val="002060"/>
                </a:solidFill>
                <a:latin typeface="Algerian" pitchFamily="82" charset="0"/>
              </a:rPr>
              <a:t>proton</a:t>
            </a:r>
            <a:r>
              <a:rPr lang="de-DE" sz="9600" dirty="0" smtClean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de-DE" sz="9600" dirty="0" smtClean="0">
                <a:solidFill>
                  <a:srgbClr val="002060"/>
                </a:solidFill>
                <a:latin typeface="Algerian" pitchFamily="82" charset="0"/>
              </a:rPr>
            </a:br>
            <a:r>
              <a:rPr lang="de-DE" sz="9600" dirty="0" err="1" smtClean="0">
                <a:solidFill>
                  <a:srgbClr val="002060"/>
                </a:solidFill>
                <a:latin typeface="Algerian" pitchFamily="82" charset="0"/>
              </a:rPr>
              <a:t>mass</a:t>
            </a:r>
            <a:r>
              <a:rPr lang="de-DE" sz="96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 smtClean="0">
                <a:sym typeface="Wingdings" pitchFamily="2" charset="2"/>
              </a:rPr>
              <a:t/>
            </a:r>
            <a:br>
              <a:rPr lang="de-DE" sz="6000" dirty="0" smtClean="0">
                <a:sym typeface="Wingdings" pitchFamily="2" charset="2"/>
              </a:rPr>
            </a:br>
            <a:r>
              <a:rPr lang="de-DE" sz="10700" dirty="0" err="1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field</a:t>
            </a:r>
            <a:r>
              <a:rPr lang="de-DE" sz="107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  </a:t>
            </a:r>
            <a:r>
              <a:rPr lang="de-DE" sz="10700" dirty="0" err="1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energy</a:t>
            </a:r>
            <a:r>
              <a:rPr lang="de-DE" sz="107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    </a:t>
            </a:r>
            <a:r>
              <a:rPr lang="de-DE" sz="89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/>
            </a:r>
            <a:br>
              <a:rPr lang="de-DE" sz="89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</a:br>
            <a:r>
              <a:rPr lang="de-DE" sz="67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(</a:t>
            </a:r>
            <a:r>
              <a:rPr lang="de-DE" sz="6700" dirty="0" err="1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gluons</a:t>
            </a:r>
            <a:r>
              <a:rPr lang="de-DE" sz="67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 </a:t>
            </a:r>
            <a:r>
              <a:rPr lang="de-DE" sz="6700" dirty="0" err="1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and</a:t>
            </a:r>
            <a:r>
              <a:rPr lang="de-DE" sz="67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  </a:t>
            </a:r>
            <a:r>
              <a:rPr lang="de-DE" sz="6700" dirty="0" err="1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quarks</a:t>
            </a:r>
            <a:r>
              <a:rPr lang="de-DE" sz="6700" dirty="0" smtClean="0">
                <a:solidFill>
                  <a:srgbClr val="C00000"/>
                </a:solidFill>
                <a:latin typeface="Baskerville Old Face" pitchFamily="18" charset="0"/>
                <a:sym typeface="Wingdings" pitchFamily="2" charset="2"/>
              </a:rPr>
              <a:t>)</a:t>
            </a:r>
            <a:endParaRPr lang="de-DE" sz="6700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3657600" y="3200400"/>
            <a:ext cx="1828800" cy="99060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524000" y="685800"/>
            <a:ext cx="2971800" cy="2743200"/>
          </a:xfrm>
          <a:prstGeom prst="line">
            <a:avLst/>
          </a:prstGeom>
          <a:noFill/>
          <a:ln w="1397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6553200" y="5562600"/>
            <a:ext cx="228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419600" y="3429000"/>
            <a:ext cx="2971800" cy="1524000"/>
          </a:xfrm>
          <a:prstGeom prst="line">
            <a:avLst/>
          </a:prstGeom>
          <a:noFill/>
          <a:ln w="1397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10400" y="5638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~5 %</a:t>
            </a:r>
            <a:endParaRPr lang="de-DE" sz="5400" dirty="0"/>
          </a:p>
        </p:txBody>
      </p:sp>
      <p:graphicFrame>
        <p:nvGraphicFramePr>
          <p:cNvPr id="10641410" name="Object 2"/>
          <p:cNvGraphicFramePr>
            <a:graphicFrameLocks noChangeAspect="1"/>
          </p:cNvGraphicFramePr>
          <p:nvPr/>
        </p:nvGraphicFramePr>
        <p:xfrm>
          <a:off x="7391400" y="4572000"/>
          <a:ext cx="977900" cy="844550"/>
        </p:xfrm>
        <a:graphic>
          <a:graphicData uri="http://schemas.openxmlformats.org/presentationml/2006/ole">
            <p:oleObj spid="_x0000_s11602946" name="Formel" r:id="rId5" imgW="126720" imgH="164880" progId="Equation.3">
              <p:embed/>
            </p:oleObj>
          </a:graphicData>
        </a:graphic>
      </p:graphicFrame>
      <p:graphicFrame>
        <p:nvGraphicFramePr>
          <p:cNvPr id="10641411" name="Object 3"/>
          <p:cNvGraphicFramePr>
            <a:graphicFrameLocks noChangeAspect="1"/>
          </p:cNvGraphicFramePr>
          <p:nvPr/>
        </p:nvGraphicFramePr>
        <p:xfrm>
          <a:off x="533400" y="228600"/>
          <a:ext cx="977900" cy="844550"/>
        </p:xfrm>
        <a:graphic>
          <a:graphicData uri="http://schemas.openxmlformats.org/presentationml/2006/ole">
            <p:oleObj spid="_x0000_s11602947" name="Formel" r:id="rId6" imgW="126720" imgH="164880" progId="Equation.3">
              <p:embed/>
            </p:oleObj>
          </a:graphicData>
        </a:graphic>
      </p:graphicFrame>
      <p:sp>
        <p:nvSpPr>
          <p:cNvPr id="10" name="Stern mit 32 Zacken 9"/>
          <p:cNvSpPr/>
          <p:nvPr/>
        </p:nvSpPr>
        <p:spPr>
          <a:xfrm>
            <a:off x="3810000" y="2819400"/>
            <a:ext cx="1295400" cy="11430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S(0)</a:t>
            </a:r>
            <a:endParaRPr lang="de-DE" sz="2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524000" y="685800"/>
            <a:ext cx="2971800" cy="2743200"/>
          </a:xfrm>
          <a:prstGeom prst="line">
            <a:avLst/>
          </a:prstGeom>
          <a:noFill/>
          <a:ln w="2222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6553200" y="5562600"/>
            <a:ext cx="228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419600" y="3429000"/>
            <a:ext cx="2362200" cy="1447800"/>
          </a:xfrm>
          <a:prstGeom prst="line">
            <a:avLst/>
          </a:prstGeom>
          <a:noFill/>
          <a:ln w="2254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43600" y="548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~ 4 %</a:t>
            </a:r>
            <a:endParaRPr lang="de-DE" sz="5400" dirty="0"/>
          </a:p>
        </p:txBody>
      </p:sp>
      <p:graphicFrame>
        <p:nvGraphicFramePr>
          <p:cNvPr id="10641412" name="Object 4"/>
          <p:cNvGraphicFramePr>
            <a:graphicFrameLocks noChangeAspect="1"/>
          </p:cNvGraphicFramePr>
          <p:nvPr/>
        </p:nvGraphicFramePr>
        <p:xfrm>
          <a:off x="533400" y="228600"/>
          <a:ext cx="914400" cy="990600"/>
        </p:xfrm>
        <a:graphic>
          <a:graphicData uri="http://schemas.openxmlformats.org/presentationml/2006/ole">
            <p:oleObj spid="_x0000_s11793410" name="Formel" r:id="rId5" imgW="152280" imgH="164880" progId="Equation.3">
              <p:embed/>
            </p:oleObj>
          </a:graphicData>
        </a:graphic>
      </p:graphicFrame>
      <p:sp>
        <p:nvSpPr>
          <p:cNvPr id="10" name="Stern mit 32 Zacken 9"/>
          <p:cNvSpPr/>
          <p:nvPr/>
        </p:nvSpPr>
        <p:spPr>
          <a:xfrm>
            <a:off x="3810000" y="2819400"/>
            <a:ext cx="1295400" cy="1143000"/>
          </a:xfrm>
          <a:prstGeom prst="star3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S(0)</a:t>
            </a:r>
            <a:endParaRPr lang="de-DE" sz="2000" dirty="0"/>
          </a:p>
        </p:txBody>
      </p:sp>
      <p:graphicFrame>
        <p:nvGraphicFramePr>
          <p:cNvPr id="11630596" name="Object 4"/>
          <p:cNvGraphicFramePr>
            <a:graphicFrameLocks noChangeAspect="1"/>
          </p:cNvGraphicFramePr>
          <p:nvPr/>
        </p:nvGraphicFramePr>
        <p:xfrm>
          <a:off x="6781800" y="4572000"/>
          <a:ext cx="762000" cy="698500"/>
        </p:xfrm>
        <a:graphic>
          <a:graphicData uri="http://schemas.openxmlformats.org/presentationml/2006/ole">
            <p:oleObj spid="_x0000_s11793411" name="Formel" r:id="rId6" imgW="126720" imgH="16488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2030" y="457200"/>
            <a:ext cx="8229600" cy="1524000"/>
          </a:xfrm>
        </p:spPr>
        <p:txBody>
          <a:bodyPr>
            <a:normAutofit/>
          </a:bodyPr>
          <a:lstStyle/>
          <a:p>
            <a:r>
              <a:rPr lang="de-DE" sz="9600" smtClean="0">
                <a:solidFill>
                  <a:srgbClr val="002060"/>
                </a:solidFill>
              </a:rPr>
              <a:t>CERN</a:t>
            </a:r>
            <a:endParaRPr lang="de-DE" sz="9600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2341098"/>
          </a:xfrm>
        </p:spPr>
        <p:txBody>
          <a:bodyPr/>
          <a:lstStyle/>
          <a:p>
            <a:r>
              <a:rPr lang="de-DE" sz="7200" b="1" i="1" dirty="0" smtClean="0">
                <a:solidFill>
                  <a:srgbClr val="C00000"/>
                </a:solidFill>
              </a:rPr>
              <a:t>S(0)</a:t>
            </a:r>
            <a:r>
              <a:rPr lang="de-DE" sz="7200" b="1" i="1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de-DE" sz="7200" b="1" i="1" dirty="0" err="1" smtClean="0">
                <a:solidFill>
                  <a:srgbClr val="C00000"/>
                </a:solidFill>
                <a:sym typeface="Wingdings" pitchFamily="2" charset="2"/>
              </a:rPr>
              <a:t>photon</a:t>
            </a:r>
            <a:r>
              <a:rPr lang="de-DE" sz="7200" b="1" i="1" dirty="0" smtClean="0">
                <a:solidFill>
                  <a:srgbClr val="C00000"/>
                </a:solidFill>
                <a:sym typeface="Wingdings" pitchFamily="2" charset="2"/>
              </a:rPr>
              <a:t>  + Z</a:t>
            </a:r>
            <a:endParaRPr lang="de-DE" sz="7200" b="1" i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8200" y="4495800"/>
            <a:ext cx="8014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002060"/>
                </a:solidFill>
                <a:latin typeface="Stencil" pitchFamily="82" charset="0"/>
              </a:rPr>
              <a:t>not  </a:t>
            </a:r>
            <a:r>
              <a:rPr lang="de-DE" sz="6000" dirty="0" err="1" smtClean="0">
                <a:solidFill>
                  <a:srgbClr val="002060"/>
                </a:solidFill>
                <a:latin typeface="Stencil" pitchFamily="82" charset="0"/>
              </a:rPr>
              <a:t>yet</a:t>
            </a:r>
            <a:r>
              <a:rPr lang="de-DE" sz="6000" smtClean="0">
                <a:solidFill>
                  <a:srgbClr val="002060"/>
                </a:solidFill>
                <a:latin typeface="Stencil" pitchFamily="82" charset="0"/>
              </a:rPr>
              <a:t>  </a:t>
            </a:r>
            <a:r>
              <a:rPr lang="de-DE" sz="6000" dirty="0" err="1" smtClean="0">
                <a:solidFill>
                  <a:srgbClr val="002060"/>
                </a:solidFill>
                <a:latin typeface="Stencil" pitchFamily="82" charset="0"/>
              </a:rPr>
              <a:t>observed</a:t>
            </a:r>
            <a:r>
              <a:rPr lang="de-DE" sz="6000" dirty="0" smtClean="0">
                <a:solidFill>
                  <a:srgbClr val="002060"/>
                </a:solidFill>
                <a:latin typeface="Stencil" pitchFamily="82" charset="0"/>
              </a:rPr>
              <a:t>  </a:t>
            </a:r>
            <a:endParaRPr lang="de-DE" sz="6000" dirty="0">
              <a:solidFill>
                <a:srgbClr val="002060"/>
              </a:solidFill>
              <a:latin typeface="Stencil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057400" y="5486400"/>
            <a:ext cx="3328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tencil" pitchFamily="82" charset="0"/>
              </a:rPr>
              <a:t>(&lt; 5% )</a:t>
            </a:r>
            <a:endParaRPr lang="de-DE" sz="8000" dirty="0">
              <a:solidFill>
                <a:schemeClr val="bg1">
                  <a:lumMod val="95000"/>
                  <a:lumOff val="5000"/>
                </a:schemeClr>
              </a:solidFill>
              <a:latin typeface="Stencil" pitchFamily="8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547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4755471" name="WordArt 4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167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4755472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14400" y="12954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181600" y="12954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48000" y="29718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4755464" name="Object 8"/>
          <p:cNvGraphicFramePr>
            <a:graphicFrameLocks noChangeAspect="1"/>
          </p:cNvGraphicFramePr>
          <p:nvPr/>
        </p:nvGraphicFramePr>
        <p:xfrm>
          <a:off x="5562600" y="1828800"/>
          <a:ext cx="1541463" cy="793750"/>
        </p:xfrm>
        <a:graphic>
          <a:graphicData uri="http://schemas.openxmlformats.org/presentationml/2006/ole">
            <p:oleObj spid="_x0000_s12261378" name="Equation" r:id="rId4" imgW="419040" imgH="215640" progId="Equation.3">
              <p:embed/>
            </p:oleObj>
          </a:graphicData>
        </a:graphic>
      </p:graphicFrame>
      <p:graphicFrame>
        <p:nvGraphicFramePr>
          <p:cNvPr id="4755465" name="Object 9"/>
          <p:cNvGraphicFramePr>
            <a:graphicFrameLocks noChangeAspect="1"/>
          </p:cNvGraphicFramePr>
          <p:nvPr/>
        </p:nvGraphicFramePr>
        <p:xfrm>
          <a:off x="3276600" y="3657600"/>
          <a:ext cx="1905000" cy="838200"/>
        </p:xfrm>
        <a:graphic>
          <a:graphicData uri="http://schemas.openxmlformats.org/presentationml/2006/ole">
            <p:oleObj spid="_x0000_s12261379" name="Equation" r:id="rId5" imgW="914400" imgH="406080" progId="Equation.3">
              <p:embed/>
            </p:oleObj>
          </a:graphicData>
        </a:graphic>
      </p:graphicFrame>
      <p:graphicFrame>
        <p:nvGraphicFramePr>
          <p:cNvPr id="4755466" name="Object 10"/>
          <p:cNvGraphicFramePr>
            <a:graphicFrameLocks noChangeAspect="1"/>
          </p:cNvGraphicFramePr>
          <p:nvPr/>
        </p:nvGraphicFramePr>
        <p:xfrm>
          <a:off x="6019800" y="381000"/>
          <a:ext cx="1111250" cy="935038"/>
        </p:xfrm>
        <a:graphic>
          <a:graphicData uri="http://schemas.openxmlformats.org/presentationml/2006/ole">
            <p:oleObj spid="_x0000_s12261380" name="Equation" r:id="rId6" imgW="241200" imgH="203040" progId="Equation.3">
              <p:embed/>
            </p:oleObj>
          </a:graphicData>
        </a:graphic>
      </p:graphicFrame>
      <p:graphicFrame>
        <p:nvGraphicFramePr>
          <p:cNvPr id="4755467" name="Object 11"/>
          <p:cNvGraphicFramePr>
            <a:graphicFrameLocks noChangeAspect="1"/>
          </p:cNvGraphicFramePr>
          <p:nvPr/>
        </p:nvGraphicFramePr>
        <p:xfrm>
          <a:off x="1752600" y="304800"/>
          <a:ext cx="1187450" cy="1000125"/>
        </p:xfrm>
        <a:graphic>
          <a:graphicData uri="http://schemas.openxmlformats.org/presentationml/2006/ole">
            <p:oleObj spid="_x0000_s12261381" name="Equation" r:id="rId7" imgW="241200" imgH="203040" progId="Equation.3">
              <p:embed/>
            </p:oleObj>
          </a:graphicData>
        </a:graphic>
      </p:graphicFrame>
      <p:graphicFrame>
        <p:nvGraphicFramePr>
          <p:cNvPr id="4755469" name="Object 13"/>
          <p:cNvGraphicFramePr>
            <a:graphicFrameLocks noChangeAspect="1"/>
          </p:cNvGraphicFramePr>
          <p:nvPr/>
        </p:nvGraphicFramePr>
        <p:xfrm>
          <a:off x="1295400" y="1828800"/>
          <a:ext cx="1524000" cy="857250"/>
        </p:xfrm>
        <a:graphic>
          <a:graphicData uri="http://schemas.openxmlformats.org/presentationml/2006/ole">
            <p:oleObj spid="_x0000_s12261382" name="Equation" r:id="rId8" imgW="406080" imgH="228600" progId="Equation.3">
              <p:embed/>
            </p:oleObj>
          </a:graphicData>
        </a:graphic>
      </p:graphicFrame>
      <p:graphicFrame>
        <p:nvGraphicFramePr>
          <p:cNvPr id="2" name="Object 14"/>
          <p:cNvGraphicFramePr>
            <a:graphicFrameLocks noChangeAspect="1"/>
          </p:cNvGraphicFramePr>
          <p:nvPr/>
        </p:nvGraphicFramePr>
        <p:xfrm>
          <a:off x="3581400" y="5181600"/>
          <a:ext cx="1676400" cy="1397000"/>
        </p:xfrm>
        <a:graphic>
          <a:graphicData uri="http://schemas.openxmlformats.org/presentationml/2006/ole">
            <p:oleObj spid="_x0000_s12261383" name="Formel" r:id="rId9" imgW="22860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5470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4755471" name="WordArt 4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167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4755472" name="WordArt 5" descr="Weißer Marmor"/>
          <p:cNvSpPr>
            <a:spLocks noChangeArrowheads="1" noChangeShapeType="1" noTextEdit="1"/>
          </p:cNvSpPr>
          <p:nvPr/>
        </p:nvSpPr>
        <p:spPr bwMode="auto">
          <a:xfrm>
            <a:off x="755650" y="4868863"/>
            <a:ext cx="621030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de-DE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Arial Black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4800" y="990600"/>
            <a:ext cx="2286000" cy="22098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10668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048000" y="1066800"/>
            <a:ext cx="2286000" cy="2057400"/>
          </a:xfrm>
          <a:prstGeom prst="ellipse">
            <a:avLst/>
          </a:prstGeom>
          <a:solidFill>
            <a:srgbClr val="FF0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4755466" name="Object 10"/>
          <p:cNvGraphicFramePr>
            <a:graphicFrameLocks noChangeAspect="1"/>
          </p:cNvGraphicFramePr>
          <p:nvPr/>
        </p:nvGraphicFramePr>
        <p:xfrm>
          <a:off x="6311900" y="352425"/>
          <a:ext cx="527050" cy="993775"/>
        </p:xfrm>
        <a:graphic>
          <a:graphicData uri="http://schemas.openxmlformats.org/presentationml/2006/ole">
            <p:oleObj spid="_x0000_s12262402" name="Formel" r:id="rId4" imgW="114120" imgH="215640" progId="Equation.3">
              <p:embed/>
            </p:oleObj>
          </a:graphicData>
        </a:graphic>
      </p:graphicFrame>
      <p:graphicFrame>
        <p:nvGraphicFramePr>
          <p:cNvPr id="11746312" name="Object 8"/>
          <p:cNvGraphicFramePr>
            <a:graphicFrameLocks noChangeAspect="1"/>
          </p:cNvGraphicFramePr>
          <p:nvPr/>
        </p:nvGraphicFramePr>
        <p:xfrm>
          <a:off x="533400" y="1524000"/>
          <a:ext cx="1667435" cy="1066800"/>
        </p:xfrm>
        <a:graphic>
          <a:graphicData uri="http://schemas.openxmlformats.org/presentationml/2006/ole">
            <p:oleObj spid="_x0000_s12262403" name="Formel" r:id="rId5" imgW="393480" imgH="215640" progId="Equation.3">
              <p:embed/>
            </p:oleObj>
          </a:graphicData>
        </a:graphic>
      </p:graphicFrame>
      <p:graphicFrame>
        <p:nvGraphicFramePr>
          <p:cNvPr id="11746313" name="Object 9"/>
          <p:cNvGraphicFramePr>
            <a:graphicFrameLocks noChangeAspect="1"/>
          </p:cNvGraphicFramePr>
          <p:nvPr/>
        </p:nvGraphicFramePr>
        <p:xfrm>
          <a:off x="914400" y="0"/>
          <a:ext cx="1143000" cy="1008530"/>
        </p:xfrm>
        <a:graphic>
          <a:graphicData uri="http://schemas.openxmlformats.org/presentationml/2006/ole">
            <p:oleObj spid="_x0000_s12262404" name="Formel" r:id="rId6" imgW="215640" imgH="190440" progId="Equation.3">
              <p:embed/>
            </p:oleObj>
          </a:graphicData>
        </a:graphic>
      </p:graphicFrame>
      <p:graphicFrame>
        <p:nvGraphicFramePr>
          <p:cNvPr id="11746314" name="Object 10"/>
          <p:cNvGraphicFramePr>
            <a:graphicFrameLocks noChangeAspect="1"/>
          </p:cNvGraphicFramePr>
          <p:nvPr/>
        </p:nvGraphicFramePr>
        <p:xfrm>
          <a:off x="6705600" y="1600200"/>
          <a:ext cx="1270000" cy="914400"/>
        </p:xfrm>
        <a:graphic>
          <a:graphicData uri="http://schemas.openxmlformats.org/presentationml/2006/ole">
            <p:oleObj spid="_x0000_s12262405" name="Formel" r:id="rId7" imgW="406080" imgH="215640" progId="Equation.3">
              <p:embed/>
            </p:oleObj>
          </a:graphicData>
        </a:graphic>
      </p:graphicFrame>
      <p:graphicFrame>
        <p:nvGraphicFramePr>
          <p:cNvPr id="11746315" name="Object 11"/>
          <p:cNvGraphicFramePr>
            <a:graphicFrameLocks noChangeAspect="1"/>
          </p:cNvGraphicFramePr>
          <p:nvPr/>
        </p:nvGraphicFramePr>
        <p:xfrm>
          <a:off x="7010400" y="228600"/>
          <a:ext cx="863600" cy="809625"/>
        </p:xfrm>
        <a:graphic>
          <a:graphicData uri="http://schemas.openxmlformats.org/presentationml/2006/ole">
            <p:oleObj spid="_x0000_s12262406" name="Formel" r:id="rId8" imgW="203040" imgH="190440" progId="Equation.3">
              <p:embed/>
            </p:oleObj>
          </a:graphicData>
        </a:graphic>
      </p:graphicFrame>
      <p:graphicFrame>
        <p:nvGraphicFramePr>
          <p:cNvPr id="11746316" name="Object 12"/>
          <p:cNvGraphicFramePr>
            <a:graphicFrameLocks noChangeAspect="1"/>
          </p:cNvGraphicFramePr>
          <p:nvPr/>
        </p:nvGraphicFramePr>
        <p:xfrm>
          <a:off x="3733800" y="152400"/>
          <a:ext cx="1092200" cy="857250"/>
        </p:xfrm>
        <a:graphic>
          <a:graphicData uri="http://schemas.openxmlformats.org/presentationml/2006/ole">
            <p:oleObj spid="_x0000_s12262407" name="Formel" r:id="rId9" imgW="203040" imgH="190440" progId="Equation.3">
              <p:embed/>
            </p:oleObj>
          </a:graphicData>
        </a:graphic>
      </p:graphicFrame>
      <p:graphicFrame>
        <p:nvGraphicFramePr>
          <p:cNvPr id="11746318" name="Object 14"/>
          <p:cNvGraphicFramePr>
            <a:graphicFrameLocks noChangeAspect="1"/>
          </p:cNvGraphicFramePr>
          <p:nvPr/>
        </p:nvGraphicFramePr>
        <p:xfrm>
          <a:off x="3429000" y="1524000"/>
          <a:ext cx="1524000" cy="990600"/>
        </p:xfrm>
        <a:graphic>
          <a:graphicData uri="http://schemas.openxmlformats.org/presentationml/2006/ole">
            <p:oleObj spid="_x0000_s12262408" name="Formel" r:id="rId10" imgW="393480" imgH="215640" progId="Equation.3">
              <p:embed/>
            </p:oleObj>
          </a:graphicData>
        </a:graphic>
      </p:graphicFrame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276600" y="4648200"/>
            <a:ext cx="2286000" cy="2057400"/>
          </a:xfrm>
          <a:prstGeom prst="ellipse">
            <a:avLst/>
          </a:prstGeom>
          <a:solidFill>
            <a:srgbClr val="FFC000"/>
          </a:solidFill>
          <a:ln w="107950" algn="ctr">
            <a:solidFill>
              <a:srgbClr val="00008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11746319" name="Object 15"/>
          <p:cNvGraphicFramePr>
            <a:graphicFrameLocks noChangeAspect="1"/>
          </p:cNvGraphicFramePr>
          <p:nvPr/>
        </p:nvGraphicFramePr>
        <p:xfrm>
          <a:off x="3657600" y="5105400"/>
          <a:ext cx="1447800" cy="914400"/>
        </p:xfrm>
        <a:graphic>
          <a:graphicData uri="http://schemas.openxmlformats.org/presentationml/2006/ole">
            <p:oleObj spid="_x0000_s12262409" name="Formel" r:id="rId11" imgW="393480" imgH="215640" progId="Equation.3">
              <p:embed/>
            </p:oleObj>
          </a:graphicData>
        </a:graphic>
      </p:graphicFrame>
      <p:graphicFrame>
        <p:nvGraphicFramePr>
          <p:cNvPr id="11746321" name="Object 17"/>
          <p:cNvGraphicFramePr>
            <a:graphicFrameLocks noChangeAspect="1"/>
          </p:cNvGraphicFramePr>
          <p:nvPr/>
        </p:nvGraphicFramePr>
        <p:xfrm>
          <a:off x="3962400" y="3429000"/>
          <a:ext cx="920750" cy="996950"/>
        </p:xfrm>
        <a:graphic>
          <a:graphicData uri="http://schemas.openxmlformats.org/presentationml/2006/ole">
            <p:oleObj spid="_x0000_s12262410" name="Formel" r:id="rId12" imgW="164880" imgH="16488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1744259" name="Object 3"/>
          <p:cNvGraphicFramePr>
            <a:graphicFrameLocks noChangeAspect="1"/>
          </p:cNvGraphicFramePr>
          <p:nvPr/>
        </p:nvGraphicFramePr>
        <p:xfrm>
          <a:off x="1066800" y="304800"/>
          <a:ext cx="7162800" cy="3581400"/>
        </p:xfrm>
        <a:graphic>
          <a:graphicData uri="http://schemas.openxmlformats.org/presentationml/2006/ole">
            <p:oleObj spid="_x0000_s12263426" name="Equation" r:id="rId3" imgW="977760" imgH="45720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1148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lgerian" pitchFamily="82" charset="0"/>
              </a:rPr>
              <a:t>D: H=2   =&gt;</a:t>
            </a:r>
            <a:r>
              <a:rPr lang="en-US" sz="8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haroni" pitchFamily="2" charset="-79"/>
                <a:cs typeface="Aharoni" pitchFamily="2" charset="-79"/>
              </a:rPr>
              <a:t> stable</a:t>
            </a:r>
            <a:endParaRPr lang="en-US" sz="8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  <a:ea typeface="STHupo" pitchFamily="2" charset="-122"/>
              </a:rPr>
              <a:t>    Dark   matter</a:t>
            </a:r>
            <a:endParaRPr lang="en-US" sz="7200" dirty="0">
              <a:solidFill>
                <a:srgbClr val="C00000"/>
              </a:solidFill>
              <a:latin typeface="Algerian" pitchFamily="82" charset="0"/>
              <a:ea typeface="STHupo" pitchFamily="2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1757571" name="Object 3"/>
          <p:cNvGraphicFramePr>
            <a:graphicFrameLocks noChangeAspect="1"/>
          </p:cNvGraphicFramePr>
          <p:nvPr/>
        </p:nvGraphicFramePr>
        <p:xfrm>
          <a:off x="1143000" y="1283208"/>
          <a:ext cx="6781800" cy="4340352"/>
        </p:xfrm>
        <a:graphic>
          <a:graphicData uri="http://schemas.openxmlformats.org/presentationml/2006/ole">
            <p:oleObj spid="_x0000_s12264450" name="Formel" r:id="rId3" imgW="634680" imgH="40608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1758595" name="Object 3"/>
          <p:cNvGraphicFramePr>
            <a:graphicFrameLocks noChangeAspect="1"/>
          </p:cNvGraphicFramePr>
          <p:nvPr/>
        </p:nvGraphicFramePr>
        <p:xfrm>
          <a:off x="609600" y="838200"/>
          <a:ext cx="7620000" cy="1828800"/>
        </p:xfrm>
        <a:graphic>
          <a:graphicData uri="http://schemas.openxmlformats.org/presentationml/2006/ole">
            <p:oleObj spid="_x0000_s12265474" name="Formel" r:id="rId3" imgW="952200" imgH="228600" progId="Equation.3">
              <p:embed/>
            </p:oleObj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143000" y="4495800"/>
            <a:ext cx="677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C00000"/>
                </a:solidFill>
              </a:rPr>
              <a:t>gas </a:t>
            </a:r>
            <a:r>
              <a:rPr lang="de-DE" sz="7200" dirty="0" err="1" smtClean="0">
                <a:solidFill>
                  <a:srgbClr val="C00000"/>
                </a:solidFill>
              </a:rPr>
              <a:t>of</a:t>
            </a:r>
            <a:r>
              <a:rPr lang="de-DE" sz="7200" dirty="0" smtClean="0">
                <a:solidFill>
                  <a:srgbClr val="C00000"/>
                </a:solidFill>
              </a:rPr>
              <a:t> D-</a:t>
            </a:r>
            <a:r>
              <a:rPr lang="de-DE" sz="7200" dirty="0" err="1" smtClean="0">
                <a:solidFill>
                  <a:srgbClr val="C00000"/>
                </a:solidFill>
              </a:rPr>
              <a:t>bosons</a:t>
            </a:r>
            <a:endParaRPr lang="de-DE" sz="7200" dirty="0">
              <a:solidFill>
                <a:srgbClr val="C00000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3429000" y="2438400"/>
            <a:ext cx="1981200" cy="2057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9144000" cy="72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de-DE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33601" y="2667000"/>
            <a:ext cx="152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</a:t>
            </a:r>
            <a:endParaRPr lang="de-DE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92303" y="3244334"/>
            <a:ext cx="359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</a:t>
            </a:r>
            <a:endParaRPr lang="de-DE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12628994" name="Object 2"/>
          <p:cNvGraphicFramePr>
            <a:graphicFrameLocks noChangeAspect="1"/>
          </p:cNvGraphicFramePr>
          <p:nvPr/>
        </p:nvGraphicFramePr>
        <p:xfrm>
          <a:off x="2209800" y="2895600"/>
          <a:ext cx="1209040" cy="533400"/>
        </p:xfrm>
        <a:graphic>
          <a:graphicData uri="http://schemas.openxmlformats.org/presentationml/2006/ole">
            <p:oleObj spid="_x0000_s12266498" name="Equation" r:id="rId4" imgW="431640" imgH="190440" progId="Equation.3">
              <p:embed/>
            </p:oleObj>
          </a:graphicData>
        </a:graphic>
      </p:graphicFrame>
      <p:graphicFrame>
        <p:nvGraphicFramePr>
          <p:cNvPr id="12628996" name="Object 4"/>
          <p:cNvGraphicFramePr>
            <a:graphicFrameLocks noChangeAspect="1"/>
          </p:cNvGraphicFramePr>
          <p:nvPr/>
        </p:nvGraphicFramePr>
        <p:xfrm>
          <a:off x="4038600" y="2819400"/>
          <a:ext cx="692150" cy="749431"/>
        </p:xfrm>
        <a:graphic>
          <a:graphicData uri="http://schemas.openxmlformats.org/presentationml/2006/ole">
            <p:oleObj spid="_x0000_s12266499" name="Equation" r:id="rId5" imgW="164880" imgH="164880" progId="Equation.3">
              <p:embed/>
            </p:oleObj>
          </a:graphicData>
        </a:graphic>
      </p:graphicFrame>
      <p:graphicFrame>
        <p:nvGraphicFramePr>
          <p:cNvPr id="12628997" name="Object 5"/>
          <p:cNvGraphicFramePr>
            <a:graphicFrameLocks noChangeAspect="1"/>
          </p:cNvGraphicFramePr>
          <p:nvPr/>
        </p:nvGraphicFramePr>
        <p:xfrm>
          <a:off x="5791200" y="2819400"/>
          <a:ext cx="692150" cy="749300"/>
        </p:xfrm>
        <a:graphic>
          <a:graphicData uri="http://schemas.openxmlformats.org/presentationml/2006/ole">
            <p:oleObj spid="_x0000_s12266500" name="Equation" r:id="rId6" imgW="164880" imgH="164880" progId="Equation.3">
              <p:embed/>
            </p:oleObj>
          </a:graphicData>
        </a:graphic>
      </p:graphicFrame>
      <p:graphicFrame>
        <p:nvGraphicFramePr>
          <p:cNvPr id="12628998" name="Object 6"/>
          <p:cNvGraphicFramePr>
            <a:graphicFrameLocks noChangeAspect="1"/>
          </p:cNvGraphicFramePr>
          <p:nvPr/>
        </p:nvGraphicFramePr>
        <p:xfrm>
          <a:off x="7696200" y="2819400"/>
          <a:ext cx="692150" cy="749300"/>
        </p:xfrm>
        <a:graphic>
          <a:graphicData uri="http://schemas.openxmlformats.org/presentationml/2006/ole">
            <p:oleObj spid="_x0000_s12266501" name="Equation" r:id="rId7" imgW="164880" imgH="16488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9633" name="WordArt 2"/>
          <p:cNvSpPr>
            <a:spLocks noChangeArrowheads="1" noChangeShapeType="1" noTextEdit="1"/>
          </p:cNvSpPr>
          <p:nvPr/>
        </p:nvSpPr>
        <p:spPr bwMode="auto">
          <a:xfrm>
            <a:off x="-152400" y="0"/>
            <a:ext cx="9448800" cy="701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02963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029635" name="WordArt 4"/>
          <p:cNvSpPr>
            <a:spLocks noChangeArrowheads="1" noChangeShapeType="1" noTextEdit="1"/>
          </p:cNvSpPr>
          <p:nvPr/>
        </p:nvSpPr>
        <p:spPr bwMode="auto">
          <a:xfrm>
            <a:off x="-457200" y="609600"/>
            <a:ext cx="90678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de-DE" sz="3600" kern="1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9029636" name="WordArt 5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76962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de-DE" sz="3600" dirty="0" smtClean="0"/>
          </a:p>
        </p:txBody>
      </p:sp>
      <p:graphicFrame>
        <p:nvGraphicFramePr>
          <p:cNvPr id="11771907" name="Object 3"/>
          <p:cNvGraphicFramePr>
            <a:graphicFrameLocks noChangeAspect="1"/>
          </p:cNvGraphicFramePr>
          <p:nvPr/>
        </p:nvGraphicFramePr>
        <p:xfrm>
          <a:off x="762000" y="2286000"/>
          <a:ext cx="5715000" cy="685800"/>
        </p:xfrm>
        <a:graphic>
          <a:graphicData uri="http://schemas.openxmlformats.org/presentationml/2006/ole">
            <p:oleObj spid="_x0000_s12267522" name="Formel" r:id="rId3" imgW="1904760" imgH="228600" progId="Equation.3">
              <p:embed/>
            </p:oleObj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57200" y="685800"/>
            <a:ext cx="8714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average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  </a:t>
            </a:r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local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  </a:t>
            </a:r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densityy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  </a:t>
            </a:r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of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  </a:t>
            </a:r>
          </a:p>
          <a:p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dark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  matter in </a:t>
            </a:r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our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 </a:t>
            </a:r>
            <a:r>
              <a:rPr lang="de-DE" sz="4000" dirty="0" err="1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galaxy</a:t>
            </a:r>
            <a:r>
              <a:rPr lang="de-DE" sz="4000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</a:rPr>
              <a:t>:</a:t>
            </a:r>
            <a:endParaRPr lang="de-DE" sz="4000" dirty="0">
              <a:solidFill>
                <a:schemeClr val="accent5">
                  <a:lumMod val="50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2400" y="3276600"/>
            <a:ext cx="8839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solidFill>
                  <a:srgbClr val="C00000"/>
                </a:solidFill>
                <a:latin typeface="Snap ITC" pitchFamily="82" charset="0"/>
              </a:rPr>
              <a:t>D-mass ~ 1.5 TeV </a:t>
            </a:r>
          </a:p>
          <a:p>
            <a:r>
              <a:rPr lang="de-DE" sz="4000" dirty="0" smtClean="0">
                <a:solidFill>
                  <a:srgbClr val="C00000"/>
                </a:solidFill>
                <a:latin typeface="Snap ITC" pitchFamily="82" charset="0"/>
              </a:rPr>
              <a:t>             ===&gt;</a:t>
            </a:r>
          </a:p>
          <a:p>
            <a:r>
              <a:rPr lang="de-DE" sz="6000" smtClean="0">
                <a:solidFill>
                  <a:srgbClr val="002060"/>
                </a:solidFill>
                <a:latin typeface="Bauhaus 93" pitchFamily="82" charset="0"/>
              </a:rPr>
              <a:t>     260 </a:t>
            </a:r>
            <a:r>
              <a:rPr lang="de-DE" sz="6000" dirty="0" smtClean="0">
                <a:solidFill>
                  <a:srgbClr val="002060"/>
                </a:solidFill>
                <a:latin typeface="Bauhaus 93" pitchFamily="82" charset="0"/>
              </a:rPr>
              <a:t>D-</a:t>
            </a:r>
            <a:r>
              <a:rPr lang="de-DE" sz="6000" dirty="0" err="1" smtClean="0">
                <a:solidFill>
                  <a:srgbClr val="002060"/>
                </a:solidFill>
                <a:latin typeface="Bauhaus 93" pitchFamily="82" charset="0"/>
              </a:rPr>
              <a:t>bosons</a:t>
            </a:r>
            <a:r>
              <a:rPr lang="de-DE" sz="6000" dirty="0" smtClean="0">
                <a:solidFill>
                  <a:srgbClr val="002060"/>
                </a:solidFill>
                <a:latin typeface="Bauhaus 93" pitchFamily="82" charset="0"/>
              </a:rPr>
              <a:t> in </a:t>
            </a:r>
          </a:p>
          <a:p>
            <a:r>
              <a:rPr lang="de-DE" sz="6000" dirty="0" smtClean="0">
                <a:solidFill>
                  <a:srgbClr val="002060"/>
                </a:solidFill>
                <a:latin typeface="Bauhaus 93" pitchFamily="82" charset="0"/>
              </a:rPr>
              <a:t>       a </a:t>
            </a:r>
            <a:r>
              <a:rPr lang="de-DE" sz="6000" dirty="0" err="1" smtClean="0">
                <a:solidFill>
                  <a:srgbClr val="002060"/>
                </a:solidFill>
                <a:latin typeface="Bauhaus 93" pitchFamily="82" charset="0"/>
              </a:rPr>
              <a:t>cubic</a:t>
            </a:r>
            <a:r>
              <a:rPr lang="de-DE" sz="6000" dirty="0" smtClean="0">
                <a:solidFill>
                  <a:srgbClr val="002060"/>
                </a:solidFill>
                <a:latin typeface="Bauhaus 93" pitchFamily="82" charset="0"/>
              </a:rPr>
              <a:t> </a:t>
            </a:r>
            <a:r>
              <a:rPr lang="de-DE" sz="6000" dirty="0" err="1" smtClean="0">
                <a:solidFill>
                  <a:srgbClr val="002060"/>
                </a:solidFill>
                <a:latin typeface="Bauhaus 93" pitchFamily="82" charset="0"/>
              </a:rPr>
              <a:t>meter</a:t>
            </a:r>
            <a:endParaRPr lang="de-DE" sz="6000" dirty="0">
              <a:solidFill>
                <a:srgbClr val="00206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1"/>
          <p:cNvSpPr>
            <a:spLocks noChangeArrowheads="1" noChangeShapeType="1" noTextEdit="1"/>
          </p:cNvSpPr>
          <p:nvPr/>
        </p:nvSpPr>
        <p:spPr bwMode="auto">
          <a:xfrm>
            <a:off x="-304800" y="0"/>
            <a:ext cx="9448800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18436" name="WordArt 2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28800"/>
            <a:ext cx="154305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9" name="WordArt 5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b="1" i="1" kern="10" dirty="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0000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Goudy Stout" pitchFamily="18" charset="0"/>
            </a:endParaRPr>
          </a:p>
        </p:txBody>
      </p:sp>
      <p:sp>
        <p:nvSpPr>
          <p:cNvPr id="18441" name="WordArt 7"/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266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3" name="WordArt 10"/>
          <p:cNvSpPr>
            <a:spLocks noChangeArrowheads="1" noChangeShapeType="1" noTextEdit="1"/>
          </p:cNvSpPr>
          <p:nvPr/>
        </p:nvSpPr>
        <p:spPr bwMode="auto">
          <a:xfrm>
            <a:off x="5638800" y="49530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1972611" name="Object 3"/>
          <p:cNvGraphicFramePr>
            <a:graphicFrameLocks noChangeAspect="1"/>
          </p:cNvGraphicFramePr>
          <p:nvPr/>
        </p:nvGraphicFramePr>
        <p:xfrm>
          <a:off x="838200" y="4724400"/>
          <a:ext cx="7239000" cy="1739971"/>
        </p:xfrm>
        <a:graphic>
          <a:graphicData uri="http://schemas.openxmlformats.org/presentationml/2006/ole">
            <p:oleObj spid="_x0000_s11972611" name="Formel" r:id="rId6" imgW="1041120" imgH="24120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55626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       </a:t>
            </a:r>
            <a:endParaRPr lang="de-DE" sz="6000" dirty="0">
              <a:solidFill>
                <a:schemeClr val="bg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pic>
        <p:nvPicPr>
          <p:cNvPr id="13" name="Picture 2" descr="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28600"/>
            <a:ext cx="6172200" cy="3810000"/>
          </a:xfrm>
          <a:prstGeom prst="rect">
            <a:avLst/>
          </a:prstGeom>
          <a:solidFill>
            <a:srgbClr val="FFFF00"/>
          </a:solidFill>
          <a:ln w="2984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37186" name="Picture 2" descr="http://schulphysik.ch/inline/html/Atome/Bilder/Atom-K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1524000" y="3886200"/>
            <a:ext cx="6781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5800" y="1676400"/>
            <a:ext cx="304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1981200"/>
            <a:ext cx="152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Snap ITC" pitchFamily="82" charset="0"/>
              </a:rPr>
              <a:t>Z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Snap ITC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276600"/>
            <a:ext cx="44692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029200"/>
            <a:ext cx="7133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M(D) &gt; 1 </a:t>
            </a:r>
            <a:r>
              <a:rPr lang="en-US" sz="8000" dirty="0" err="1" smtClean="0">
                <a:solidFill>
                  <a:srgbClr val="C00000"/>
                </a:solidFill>
              </a:rPr>
              <a:t>TeV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2100" name="Object 4"/>
          <p:cNvGraphicFramePr>
            <a:graphicFrameLocks noChangeAspect="1"/>
          </p:cNvGraphicFramePr>
          <p:nvPr/>
        </p:nvGraphicFramePr>
        <p:xfrm>
          <a:off x="831850" y="973138"/>
          <a:ext cx="422275" cy="796925"/>
        </p:xfrm>
        <a:graphic>
          <a:graphicData uri="http://schemas.openxmlformats.org/presentationml/2006/ole">
            <p:oleObj spid="_x0000_s12296194" name="Equation" r:id="rId3" imgW="114120" imgH="215640" progId="Equation.3">
              <p:embed/>
            </p:oleObj>
          </a:graphicData>
        </a:graphic>
      </p:graphicFrame>
      <p:graphicFrame>
        <p:nvGraphicFramePr>
          <p:cNvPr id="3332101" name="Object 5"/>
          <p:cNvGraphicFramePr>
            <a:graphicFrameLocks noChangeAspect="1"/>
          </p:cNvGraphicFramePr>
          <p:nvPr/>
        </p:nvGraphicFramePr>
        <p:xfrm>
          <a:off x="8697913" y="2397125"/>
          <a:ext cx="527050" cy="996950"/>
        </p:xfrm>
        <a:graphic>
          <a:graphicData uri="http://schemas.openxmlformats.org/presentationml/2006/ole">
            <p:oleObj spid="_x0000_s12296195" name="Equation" r:id="rId4" imgW="114120" imgH="215640" progId="Equation.3">
              <p:embed/>
            </p:oleObj>
          </a:graphicData>
        </a:graphic>
      </p:graphicFrame>
      <p:graphicFrame>
        <p:nvGraphicFramePr>
          <p:cNvPr id="3332102" name="Object 6"/>
          <p:cNvGraphicFramePr>
            <a:graphicFrameLocks noChangeAspect="1"/>
          </p:cNvGraphicFramePr>
          <p:nvPr/>
        </p:nvGraphicFramePr>
        <p:xfrm flipH="1">
          <a:off x="8042275" y="4572000"/>
          <a:ext cx="462572" cy="874713"/>
        </p:xfrm>
        <a:graphic>
          <a:graphicData uri="http://schemas.openxmlformats.org/presentationml/2006/ole">
            <p:oleObj spid="_x0000_s12296196" name="Equation" r:id="rId5" imgW="114120" imgH="215640" progId="Equation.3">
              <p:embed/>
            </p:oleObj>
          </a:graphicData>
        </a:graphic>
      </p:graphicFrame>
      <p:sp>
        <p:nvSpPr>
          <p:cNvPr id="3332145" name="WordArt 20"/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086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b="1" i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3332146" name="WordArt 14"/>
          <p:cNvSpPr>
            <a:spLocks noChangeArrowheads="1" noChangeShapeType="1" noTextEdit="1"/>
          </p:cNvSpPr>
          <p:nvPr/>
        </p:nvSpPr>
        <p:spPr bwMode="auto">
          <a:xfrm>
            <a:off x="6419850" y="1600200"/>
            <a:ext cx="2724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2286000" y="1295400"/>
            <a:ext cx="4419600" cy="3200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>
            <a:off x="152400" y="2590800"/>
            <a:ext cx="3810000" cy="8382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flipH="1">
            <a:off x="4800600" y="2590800"/>
            <a:ext cx="3962400" cy="838200"/>
          </a:xfrm>
          <a:prstGeom prst="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404297" name="Object 9"/>
          <p:cNvGraphicFramePr>
            <a:graphicFrameLocks noChangeAspect="1"/>
          </p:cNvGraphicFramePr>
          <p:nvPr/>
        </p:nvGraphicFramePr>
        <p:xfrm>
          <a:off x="8153400" y="4724400"/>
          <a:ext cx="461963" cy="874713"/>
        </p:xfrm>
        <a:graphic>
          <a:graphicData uri="http://schemas.openxmlformats.org/presentationml/2006/ole">
            <p:oleObj spid="_x0000_s12296197" name="Equation" r:id="rId6" imgW="114120" imgH="215640" progId="Equation.3">
              <p:embed/>
            </p:oleObj>
          </a:graphicData>
        </a:graphic>
      </p:graphicFrame>
      <p:graphicFrame>
        <p:nvGraphicFramePr>
          <p:cNvPr id="11404298" name="Object 10"/>
          <p:cNvGraphicFramePr>
            <a:graphicFrameLocks noChangeAspect="1"/>
          </p:cNvGraphicFramePr>
          <p:nvPr/>
        </p:nvGraphicFramePr>
        <p:xfrm>
          <a:off x="8347075" y="4876800"/>
          <a:ext cx="461963" cy="874713"/>
        </p:xfrm>
        <a:graphic>
          <a:graphicData uri="http://schemas.openxmlformats.org/presentationml/2006/ole">
            <p:oleObj spid="_x0000_s12296198" name="Equation" r:id="rId7" imgW="114120" imgH="215640" progId="Equation.3">
              <p:embed/>
            </p:oleObj>
          </a:graphicData>
        </a:graphic>
      </p:graphicFrame>
      <p:sp>
        <p:nvSpPr>
          <p:cNvPr id="26" name="Rechteck 25"/>
          <p:cNvSpPr/>
          <p:nvPr/>
        </p:nvSpPr>
        <p:spPr>
          <a:xfrm>
            <a:off x="7696200" y="25908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i="1" dirty="0" smtClean="0">
                <a:ln w="50800"/>
                <a:solidFill>
                  <a:srgbClr val="FFFF00"/>
                </a:solidFill>
              </a:rPr>
              <a:t>p</a:t>
            </a:r>
            <a:endParaRPr lang="de-DE" sz="3600" b="1" i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0" y="25908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i="1" dirty="0" smtClean="0">
                <a:ln w="50800"/>
                <a:solidFill>
                  <a:srgbClr val="FFFF00"/>
                </a:solidFill>
              </a:rPr>
              <a:t>p</a:t>
            </a:r>
            <a:endParaRPr lang="de-DE" sz="3600" b="1" i="1" dirty="0">
              <a:ln w="50800"/>
              <a:solidFill>
                <a:srgbClr val="FFFF00"/>
              </a:solidFill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419600" y="2971800"/>
            <a:ext cx="1447800" cy="2667000"/>
          </a:xfrm>
          <a:prstGeom prst="straightConnector1">
            <a:avLst/>
          </a:prstGeom>
          <a:ln w="1936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4343400" y="228600"/>
            <a:ext cx="1295400" cy="2743200"/>
          </a:xfrm>
          <a:prstGeom prst="straightConnector1">
            <a:avLst/>
          </a:prstGeom>
          <a:ln w="1936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xplosion 2 32"/>
          <p:cNvSpPr/>
          <p:nvPr/>
        </p:nvSpPr>
        <p:spPr>
          <a:xfrm>
            <a:off x="4038600" y="2438400"/>
            <a:ext cx="762000" cy="9144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296199" name="Object 7"/>
          <p:cNvGraphicFramePr>
            <a:graphicFrameLocks noChangeAspect="1"/>
          </p:cNvGraphicFramePr>
          <p:nvPr/>
        </p:nvGraphicFramePr>
        <p:xfrm>
          <a:off x="3922713" y="2298700"/>
          <a:ext cx="1220787" cy="2306638"/>
        </p:xfrm>
        <a:graphic>
          <a:graphicData uri="http://schemas.openxmlformats.org/presentationml/2006/ole">
            <p:oleObj spid="_x0000_s12296199" name="Formel" r:id="rId8" imgW="114120" imgH="215640" progId="Equation.3">
              <p:embed/>
            </p:oleObj>
          </a:graphicData>
        </a:graphic>
      </p:graphicFrame>
      <p:graphicFrame>
        <p:nvGraphicFramePr>
          <p:cNvPr id="12296200" name="Object 8"/>
          <p:cNvGraphicFramePr>
            <a:graphicFrameLocks noChangeAspect="1"/>
          </p:cNvGraphicFramePr>
          <p:nvPr/>
        </p:nvGraphicFramePr>
        <p:xfrm>
          <a:off x="5867400" y="228600"/>
          <a:ext cx="990600" cy="990600"/>
        </p:xfrm>
        <a:graphic>
          <a:graphicData uri="http://schemas.openxmlformats.org/presentationml/2006/ole">
            <p:oleObj spid="_x0000_s12296200" name="Formel" r:id="rId9" imgW="164880" imgH="152280" progId="Equation.3">
              <p:embed/>
            </p:oleObj>
          </a:graphicData>
        </a:graphic>
      </p:graphicFrame>
      <p:graphicFrame>
        <p:nvGraphicFramePr>
          <p:cNvPr id="12296202" name="Object 10"/>
          <p:cNvGraphicFramePr>
            <a:graphicFrameLocks noChangeAspect="1"/>
          </p:cNvGraphicFramePr>
          <p:nvPr/>
        </p:nvGraphicFramePr>
        <p:xfrm>
          <a:off x="4483100" y="3333750"/>
          <a:ext cx="177800" cy="190500"/>
        </p:xfrm>
        <a:graphic>
          <a:graphicData uri="http://schemas.openxmlformats.org/presentationml/2006/ole">
            <p:oleObj spid="_x0000_s12296202" name="Formel" r:id="rId10" imgW="177480" imgH="190440" progId="Equation.3">
              <p:embed/>
            </p:oleObj>
          </a:graphicData>
        </a:graphic>
      </p:graphicFrame>
      <p:graphicFrame>
        <p:nvGraphicFramePr>
          <p:cNvPr id="12296203" name="Object 11"/>
          <p:cNvGraphicFramePr>
            <a:graphicFrameLocks noChangeAspect="1"/>
          </p:cNvGraphicFramePr>
          <p:nvPr/>
        </p:nvGraphicFramePr>
        <p:xfrm>
          <a:off x="6096000" y="4724400"/>
          <a:ext cx="1003300" cy="1238250"/>
        </p:xfrm>
        <a:graphic>
          <a:graphicData uri="http://schemas.openxmlformats.org/presentationml/2006/ole">
            <p:oleObj spid="_x0000_s12296203" name="Formel" r:id="rId11" imgW="177480" imgH="190440" progId="Equation.3">
              <p:embed/>
            </p:oleObj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0" y="5715000"/>
            <a:ext cx="667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missing</a:t>
            </a:r>
            <a:r>
              <a:rPr lang="de-DE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de-DE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energy</a:t>
            </a:r>
            <a:r>
              <a:rPr lang="de-DE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&gt; 2 </a:t>
            </a:r>
            <a:r>
              <a:rPr lang="de-DE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TeV</a:t>
            </a:r>
            <a:endParaRPr lang="de-DE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9633" name="WordArt 2"/>
          <p:cNvSpPr>
            <a:spLocks noChangeArrowheads="1" noChangeShapeType="1" noTextEdit="1"/>
          </p:cNvSpPr>
          <p:nvPr/>
        </p:nvSpPr>
        <p:spPr bwMode="auto">
          <a:xfrm>
            <a:off x="-152400" y="0"/>
            <a:ext cx="9448800" cy="701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9029634" name="WordArt 7"/>
          <p:cNvSpPr>
            <a:spLocks noChangeArrowheads="1" noChangeShapeType="1" noTextEdit="1"/>
          </p:cNvSpPr>
          <p:nvPr/>
        </p:nvSpPr>
        <p:spPr bwMode="auto">
          <a:xfrm>
            <a:off x="468313" y="4797425"/>
            <a:ext cx="82804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9029635" name="WordArt 4"/>
          <p:cNvSpPr>
            <a:spLocks noChangeArrowheads="1" noChangeShapeType="1" noTextEdit="1"/>
          </p:cNvSpPr>
          <p:nvPr/>
        </p:nvSpPr>
        <p:spPr bwMode="auto">
          <a:xfrm>
            <a:off x="-457200" y="609600"/>
            <a:ext cx="90678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de-DE" sz="3600" kern="10" dirty="0" err="1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Conclusions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9029636" name="WordArt 5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86106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lgerian" pitchFamily="82" charset="0"/>
                <a:cs typeface="Times New Roman"/>
              </a:rPr>
              <a:t>weak</a:t>
            </a:r>
            <a:r>
              <a:rPr lang="de-DE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lgerian" pitchFamily="82" charset="0"/>
                <a:cs typeface="Times New Roman"/>
              </a:rPr>
              <a:t> </a:t>
            </a:r>
            <a:r>
              <a:rPr lang="de-DE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lgerian" pitchFamily="82" charset="0"/>
                <a:cs typeface="Times New Roman"/>
              </a:rPr>
              <a:t>  </a:t>
            </a:r>
            <a:r>
              <a:rPr lang="de-DE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lgerian" pitchFamily="82" charset="0"/>
                <a:cs typeface="Times New Roman"/>
              </a:rPr>
              <a:t>bosons</a:t>
            </a:r>
            <a:r>
              <a:rPr lang="de-DE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lgerian" pitchFamily="82" charset="0"/>
                <a:cs typeface="Times New Roman"/>
              </a:rPr>
              <a:t>  </a:t>
            </a:r>
            <a:endParaRPr lang="de-DE" sz="3600" b="1" i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lgerian" pitchFamily="82" charset="0"/>
              <a:cs typeface="Times New Roman"/>
            </a:endParaRPr>
          </a:p>
          <a:p>
            <a:pPr algn="ctr">
              <a:buFont typeface="Symbol"/>
              <a:buChar char="Þ"/>
            </a:pPr>
            <a:r>
              <a:rPr lang="de-DE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composite</a:t>
            </a:r>
            <a:r>
              <a:rPr lang="de-DE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7906" name="Picture 2" descr="http://de.rian.ru/images/26392/66/263926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81" cy="6858000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228600" y="228600"/>
            <a:ext cx="2819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de-DE" sz="9600" b="1" cap="none" spc="0" dirty="0">
              <a:ln/>
              <a:solidFill>
                <a:srgbClr val="FFFF00"/>
              </a:solidFill>
              <a:effectLst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495800" y="381000"/>
            <a:ext cx="1600200" cy="3429000"/>
          </a:xfrm>
          <a:prstGeom prst="straightConnector1">
            <a:avLst/>
          </a:prstGeom>
          <a:ln w="1365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724400" y="3505200"/>
            <a:ext cx="2438400" cy="2667000"/>
          </a:xfrm>
          <a:prstGeom prst="straightConnector1">
            <a:avLst/>
          </a:prstGeom>
          <a:ln w="13652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ern mit 12 Zacken 10"/>
          <p:cNvSpPr/>
          <p:nvPr/>
        </p:nvSpPr>
        <p:spPr>
          <a:xfrm>
            <a:off x="4343400" y="3048000"/>
            <a:ext cx="1219200" cy="990600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343400" y="3276600"/>
            <a:ext cx="129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S(0)</a:t>
            </a:r>
            <a:endParaRPr lang="de-DE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4600" y="5486400"/>
            <a:ext cx="306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FFFF00"/>
                </a:solidFill>
              </a:rPr>
              <a:t>126 </a:t>
            </a:r>
            <a:r>
              <a:rPr lang="de-DE" sz="6000" dirty="0" err="1" smtClean="0">
                <a:solidFill>
                  <a:srgbClr val="FFFF00"/>
                </a:solidFill>
              </a:rPr>
              <a:t>GeV</a:t>
            </a:r>
            <a:endParaRPr lang="de-DE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1071490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86868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S(0)</a:t>
            </a: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excited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weak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boson</a:t>
            </a:r>
            <a:endParaRPr lang="de-DE" sz="3600" kern="10" dirty="0" smtClean="0">
              <a:ln w="9525">
                <a:round/>
                <a:headEnd/>
                <a:tailEnd/>
              </a:ln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Spin 0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95400" y="4724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endParaRPr lang="de-DE" sz="9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65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0"/>
            <a:ext cx="9144000" cy="1242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6546" name="WordArt 3"/>
          <p:cNvSpPr>
            <a:spLocks noChangeArrowheads="1" noChangeShapeType="1" noTextEdit="1"/>
          </p:cNvSpPr>
          <p:nvPr/>
        </p:nvSpPr>
        <p:spPr bwMode="auto">
          <a:xfrm>
            <a:off x="381000" y="5105400"/>
            <a:ext cx="87630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de-DE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996547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06680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6 p-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wave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bosons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5996548" name="WordArt 8"/>
          <p:cNvSpPr>
            <a:spLocks noChangeArrowheads="1" noChangeShapeType="1" noTextEdit="1"/>
          </p:cNvSpPr>
          <p:nvPr/>
        </p:nvSpPr>
        <p:spPr bwMode="auto">
          <a:xfrm>
            <a:off x="2667000" y="3886200"/>
            <a:ext cx="3733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4953000" y="3581400"/>
            <a:ext cx="4191000" cy="19050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3505200"/>
            <a:ext cx="3505200" cy="2057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DE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66800" y="5257800"/>
            <a:ext cx="6553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de-DE" sz="9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 H C</a:t>
            </a:r>
            <a:endParaRPr lang="de-DE" sz="9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10200" y="2209800"/>
            <a:ext cx="35052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800" dirty="0" err="1" smtClean="0">
                <a:solidFill>
                  <a:srgbClr val="002060"/>
                </a:solidFill>
              </a:rPr>
              <a:t>below</a:t>
            </a:r>
            <a:r>
              <a:rPr lang="de-DE" sz="4800" dirty="0" smtClean="0">
                <a:solidFill>
                  <a:srgbClr val="002060"/>
                </a:solidFill>
              </a:rPr>
              <a:t> 1 </a:t>
            </a:r>
            <a:r>
              <a:rPr lang="de-DE" sz="4800" dirty="0" err="1" smtClean="0">
                <a:solidFill>
                  <a:srgbClr val="002060"/>
                </a:solidFill>
              </a:rPr>
              <a:t>TeV</a:t>
            </a:r>
            <a:endParaRPr lang="de-DE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>
            <a:off x="914400" y="6019800"/>
            <a:ext cx="8229600" cy="4084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 nach oben 2"/>
          <p:cNvSpPr/>
          <p:nvPr/>
        </p:nvSpPr>
        <p:spPr>
          <a:xfrm>
            <a:off x="1524000" y="0"/>
            <a:ext cx="304800" cy="624840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383363" name="Object 3"/>
          <p:cNvGraphicFramePr>
            <a:graphicFrameLocks noChangeAspect="1"/>
          </p:cNvGraphicFramePr>
          <p:nvPr/>
        </p:nvGraphicFramePr>
        <p:xfrm>
          <a:off x="3143250" y="2771775"/>
          <a:ext cx="571500" cy="706438"/>
        </p:xfrm>
        <a:graphic>
          <a:graphicData uri="http://schemas.openxmlformats.org/presentationml/2006/ole">
            <p:oleObj spid="_x0000_s11598850" name="Formel" r:id="rId3" imgW="114120" imgH="215640" progId="Equation.3">
              <p:embed/>
            </p:oleObj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0" y="4724400"/>
            <a:ext cx="1806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0.1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213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0.5 </a:t>
            </a:r>
            <a:r>
              <a:rPr lang="de-DE" sz="3200" dirty="0" err="1" smtClean="0">
                <a:solidFill>
                  <a:srgbClr val="002060"/>
                </a:solidFill>
              </a:rPr>
              <a:t>TeV</a:t>
            </a:r>
            <a:endParaRPr lang="de-DE" sz="3200" dirty="0">
              <a:solidFill>
                <a:srgbClr val="00206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24000" y="533400"/>
            <a:ext cx="838200" cy="15239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676400" y="5105398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0" name="Object 6"/>
          <p:cNvGraphicFramePr>
            <a:graphicFrameLocks noChangeAspect="1"/>
          </p:cNvGraphicFramePr>
          <p:nvPr/>
        </p:nvGraphicFramePr>
        <p:xfrm>
          <a:off x="7073900" y="2190750"/>
          <a:ext cx="328613" cy="647700"/>
        </p:xfrm>
        <a:graphic>
          <a:graphicData uri="http://schemas.openxmlformats.org/presentationml/2006/ole">
            <p:oleObj spid="_x0000_s11598854" name="Formel" r:id="rId4" imgW="114120" imgH="215640" progId="Equation.3">
              <p:embed/>
            </p:oleObj>
          </a:graphicData>
        </a:graphic>
      </p:graphicFrame>
      <p:graphicFrame>
        <p:nvGraphicFramePr>
          <p:cNvPr id="11275271" name="Object 7"/>
          <p:cNvGraphicFramePr>
            <a:graphicFrameLocks noChangeAspect="1"/>
          </p:cNvGraphicFramePr>
          <p:nvPr/>
        </p:nvGraphicFramePr>
        <p:xfrm>
          <a:off x="5181600" y="5410200"/>
          <a:ext cx="533400" cy="469900"/>
        </p:xfrm>
        <a:graphic>
          <a:graphicData uri="http://schemas.openxmlformats.org/presentationml/2006/ole">
            <p:oleObj spid="_x0000_s11598855" name="Formel" r:id="rId5" imgW="177480" imgH="177480" progId="Equation.3">
              <p:embed/>
            </p:oleObj>
          </a:graphicData>
        </a:graphic>
      </p:graphicFrame>
      <p:sp>
        <p:nvSpPr>
          <p:cNvPr id="17" name="Rechteck 16"/>
          <p:cNvSpPr/>
          <p:nvPr/>
        </p:nvSpPr>
        <p:spPr>
          <a:xfrm>
            <a:off x="4419600" y="5334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72" name="Object 8"/>
          <p:cNvGraphicFramePr>
            <a:graphicFrameLocks noChangeAspect="1"/>
          </p:cNvGraphicFramePr>
          <p:nvPr/>
        </p:nvGraphicFramePr>
        <p:xfrm>
          <a:off x="5000625" y="3354388"/>
          <a:ext cx="449263" cy="847725"/>
        </p:xfrm>
        <a:graphic>
          <a:graphicData uri="http://schemas.openxmlformats.org/presentationml/2006/ole">
            <p:oleObj spid="_x0000_s11598856" name="Formel" r:id="rId6" imgW="114120" imgH="215640" progId="Equation.3">
              <p:embed/>
            </p:oleObj>
          </a:graphicData>
        </a:graphic>
      </p:graphicFrame>
      <p:graphicFrame>
        <p:nvGraphicFramePr>
          <p:cNvPr id="11275273" name="Object 9"/>
          <p:cNvGraphicFramePr>
            <a:graphicFrameLocks noChangeAspect="1"/>
          </p:cNvGraphicFramePr>
          <p:nvPr/>
        </p:nvGraphicFramePr>
        <p:xfrm>
          <a:off x="8153400" y="5943600"/>
          <a:ext cx="450850" cy="573809"/>
        </p:xfrm>
        <a:graphic>
          <a:graphicData uri="http://schemas.openxmlformats.org/presentationml/2006/ole">
            <p:oleObj spid="_x0000_s11598857" name="Formel" r:id="rId7" imgW="139680" imgH="177480" progId="Equation.3">
              <p:embed/>
            </p:oleObj>
          </a:graphicData>
        </a:graphic>
      </p:graphicFrame>
      <p:graphicFrame>
        <p:nvGraphicFramePr>
          <p:cNvPr id="11275277" name="Object 13"/>
          <p:cNvGraphicFramePr>
            <a:graphicFrameLocks noChangeAspect="1"/>
          </p:cNvGraphicFramePr>
          <p:nvPr/>
        </p:nvGraphicFramePr>
        <p:xfrm>
          <a:off x="2590800" y="5867400"/>
          <a:ext cx="381000" cy="622300"/>
        </p:xfrm>
        <a:graphic>
          <a:graphicData uri="http://schemas.openxmlformats.org/presentationml/2006/ole">
            <p:oleObj spid="_x0000_s11598858" name="Formel" r:id="rId8" imgW="126720" imgH="177480" progId="Equation.3">
              <p:embed/>
            </p:oleObj>
          </a:graphicData>
        </a:graphic>
      </p:graphicFrame>
      <p:graphicFrame>
        <p:nvGraphicFramePr>
          <p:cNvPr id="11275278" name="Object 14"/>
          <p:cNvGraphicFramePr>
            <a:graphicFrameLocks noChangeAspect="1"/>
          </p:cNvGraphicFramePr>
          <p:nvPr/>
        </p:nvGraphicFramePr>
        <p:xfrm>
          <a:off x="4495800" y="5867400"/>
          <a:ext cx="457200" cy="609600"/>
        </p:xfrm>
        <a:graphic>
          <a:graphicData uri="http://schemas.openxmlformats.org/presentationml/2006/ole">
            <p:oleObj spid="_x0000_s11598859" name="Formel" r:id="rId9" imgW="88560" imgH="164880" progId="Equation.3">
              <p:embed/>
            </p:oleObj>
          </a:graphicData>
        </a:graphic>
      </p:graphicFrame>
      <p:graphicFrame>
        <p:nvGraphicFramePr>
          <p:cNvPr id="11275279" name="Object 15"/>
          <p:cNvGraphicFramePr>
            <a:graphicFrameLocks noChangeAspect="1"/>
          </p:cNvGraphicFramePr>
          <p:nvPr/>
        </p:nvGraphicFramePr>
        <p:xfrm>
          <a:off x="6477000" y="5867400"/>
          <a:ext cx="457200" cy="609600"/>
        </p:xfrm>
        <a:graphic>
          <a:graphicData uri="http://schemas.openxmlformats.org/presentationml/2006/ole">
            <p:oleObj spid="_x0000_s11598860" name="Formel" r:id="rId10" imgW="126720" imgH="164880" progId="Equation.3">
              <p:embed/>
            </p:oleObj>
          </a:graphicData>
        </a:graphic>
      </p:graphicFrame>
      <p:graphicFrame>
        <p:nvGraphicFramePr>
          <p:cNvPr id="11275280" name="Object 16"/>
          <p:cNvGraphicFramePr>
            <a:graphicFrameLocks noChangeAspect="1"/>
          </p:cNvGraphicFramePr>
          <p:nvPr/>
        </p:nvGraphicFramePr>
        <p:xfrm>
          <a:off x="5181600" y="5029200"/>
          <a:ext cx="533400" cy="501650"/>
        </p:xfrm>
        <a:graphic>
          <a:graphicData uri="http://schemas.openxmlformats.org/presentationml/2006/ole">
            <p:oleObj spid="_x0000_s11598861" name="Formel" r:id="rId11" imgW="152280" imgH="164880" progId="Equation.3">
              <p:embed/>
            </p:oleObj>
          </a:graphicData>
        </a:graphic>
      </p:graphicFrame>
      <p:sp>
        <p:nvSpPr>
          <p:cNvPr id="27" name="Rechteck 26"/>
          <p:cNvSpPr/>
          <p:nvPr/>
        </p:nvSpPr>
        <p:spPr>
          <a:xfrm>
            <a:off x="4419600" y="5562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096000" y="10668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438400" y="27432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267200" y="26670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1676400" y="41148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676400" y="29718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 flipV="1">
            <a:off x="1676400" y="1828800"/>
            <a:ext cx="457200" cy="4571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275281" name="Object 17"/>
          <p:cNvGraphicFramePr>
            <a:graphicFrameLocks noChangeAspect="1"/>
          </p:cNvGraphicFramePr>
          <p:nvPr/>
        </p:nvGraphicFramePr>
        <p:xfrm>
          <a:off x="3001963" y="744538"/>
          <a:ext cx="355600" cy="593725"/>
        </p:xfrm>
        <a:graphic>
          <a:graphicData uri="http://schemas.openxmlformats.org/presentationml/2006/ole">
            <p:oleObj spid="_x0000_s11598862" name="Formel" r:id="rId12" imgW="114120" imgH="215640" progId="Equation.3">
              <p:embed/>
            </p:oleObj>
          </a:graphicData>
        </a:graphic>
      </p:graphicFrame>
      <p:sp>
        <p:nvSpPr>
          <p:cNvPr id="37" name="Rechteck 36"/>
          <p:cNvSpPr/>
          <p:nvPr/>
        </p:nvSpPr>
        <p:spPr>
          <a:xfrm>
            <a:off x="6096000" y="228600"/>
            <a:ext cx="609600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xplosion 1 34"/>
          <p:cNvSpPr/>
          <p:nvPr/>
        </p:nvSpPr>
        <p:spPr>
          <a:xfrm>
            <a:off x="4343400" y="2590800"/>
            <a:ext cx="1371600" cy="1219200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598866" name="Object 18"/>
          <p:cNvGraphicFramePr>
            <a:graphicFrameLocks noChangeAspect="1"/>
          </p:cNvGraphicFramePr>
          <p:nvPr/>
        </p:nvGraphicFramePr>
        <p:xfrm>
          <a:off x="4800600" y="2971800"/>
          <a:ext cx="457200" cy="335280"/>
        </p:xfrm>
        <a:graphic>
          <a:graphicData uri="http://schemas.openxmlformats.org/presentationml/2006/ole">
            <p:oleObj spid="_x0000_s11598866" name="Formel" r:id="rId13" imgW="291960" imgH="203040" progId="Equation.3">
              <p:embed/>
            </p:oleObj>
          </a:graphicData>
        </a:graphic>
      </p:graphicFrame>
      <p:sp>
        <p:nvSpPr>
          <p:cNvPr id="39" name="Explosion 1 38"/>
          <p:cNvSpPr/>
          <p:nvPr/>
        </p:nvSpPr>
        <p:spPr>
          <a:xfrm>
            <a:off x="5715000" y="-304800"/>
            <a:ext cx="1371600" cy="1295400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xplosion 1 39"/>
          <p:cNvSpPr/>
          <p:nvPr/>
        </p:nvSpPr>
        <p:spPr>
          <a:xfrm>
            <a:off x="5867400" y="914400"/>
            <a:ext cx="1371600" cy="1219200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xplosion 1 40"/>
          <p:cNvSpPr/>
          <p:nvPr/>
        </p:nvSpPr>
        <p:spPr>
          <a:xfrm>
            <a:off x="3886200" y="1143000"/>
            <a:ext cx="1371600" cy="1219200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xplosion 1 41"/>
          <p:cNvSpPr/>
          <p:nvPr/>
        </p:nvSpPr>
        <p:spPr>
          <a:xfrm>
            <a:off x="2057400" y="2286000"/>
            <a:ext cx="1371600" cy="1219200"/>
          </a:xfrm>
          <a:prstGeom prst="irregularSeal1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598867" name="Object 19"/>
          <p:cNvGraphicFramePr>
            <a:graphicFrameLocks noChangeAspect="1"/>
          </p:cNvGraphicFramePr>
          <p:nvPr/>
        </p:nvGraphicFramePr>
        <p:xfrm>
          <a:off x="2514600" y="2697480"/>
          <a:ext cx="457200" cy="365760"/>
        </p:xfrm>
        <a:graphic>
          <a:graphicData uri="http://schemas.openxmlformats.org/presentationml/2006/ole">
            <p:oleObj spid="_x0000_s11598867" name="Formel" r:id="rId14" imgW="317160" imgH="203040" progId="Equation.3">
              <p:embed/>
            </p:oleObj>
          </a:graphicData>
        </a:graphic>
      </p:graphicFrame>
      <p:graphicFrame>
        <p:nvGraphicFramePr>
          <p:cNvPr id="11598868" name="Object 20"/>
          <p:cNvGraphicFramePr>
            <a:graphicFrameLocks noChangeAspect="1"/>
          </p:cNvGraphicFramePr>
          <p:nvPr/>
        </p:nvGraphicFramePr>
        <p:xfrm>
          <a:off x="4343400" y="1524000"/>
          <a:ext cx="474663" cy="330200"/>
        </p:xfrm>
        <a:graphic>
          <a:graphicData uri="http://schemas.openxmlformats.org/presentationml/2006/ole">
            <p:oleObj spid="_x0000_s11598868" name="Formel" r:id="rId15" imgW="291960" imgH="203040" progId="Equation.3">
              <p:embed/>
            </p:oleObj>
          </a:graphicData>
        </a:graphic>
      </p:graphicFrame>
      <p:graphicFrame>
        <p:nvGraphicFramePr>
          <p:cNvPr id="11598869" name="Object 21"/>
          <p:cNvGraphicFramePr>
            <a:graphicFrameLocks noChangeAspect="1"/>
          </p:cNvGraphicFramePr>
          <p:nvPr/>
        </p:nvGraphicFramePr>
        <p:xfrm>
          <a:off x="6172200" y="152400"/>
          <a:ext cx="556260" cy="381000"/>
        </p:xfrm>
        <a:graphic>
          <a:graphicData uri="http://schemas.openxmlformats.org/presentationml/2006/ole">
            <p:oleObj spid="_x0000_s11598869" name="Formel" r:id="rId16" imgW="330120" imgH="203040" progId="Equation.3">
              <p:embed/>
            </p:oleObj>
          </a:graphicData>
        </a:graphic>
      </p:graphicFrame>
      <p:graphicFrame>
        <p:nvGraphicFramePr>
          <p:cNvPr id="11598870" name="Object 22"/>
          <p:cNvGraphicFramePr>
            <a:graphicFrameLocks noChangeAspect="1"/>
          </p:cNvGraphicFramePr>
          <p:nvPr/>
        </p:nvGraphicFramePr>
        <p:xfrm>
          <a:off x="6324600" y="1295400"/>
          <a:ext cx="495300" cy="330200"/>
        </p:xfrm>
        <a:graphic>
          <a:graphicData uri="http://schemas.openxmlformats.org/presentationml/2006/ole">
            <p:oleObj spid="_x0000_s11598870" name="Formel" r:id="rId17" imgW="317160" imgH="203040" progId="Equation.3">
              <p:embed/>
            </p:oleObj>
          </a:graphicData>
        </a:graphic>
      </p:graphicFrame>
      <p:sp>
        <p:nvSpPr>
          <p:cNvPr id="45" name="Stern mit 6 Zacken 44"/>
          <p:cNvSpPr/>
          <p:nvPr/>
        </p:nvSpPr>
        <p:spPr>
          <a:xfrm>
            <a:off x="2362200" y="4343400"/>
            <a:ext cx="1143000" cy="114300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598871" name="Object 23"/>
          <p:cNvGraphicFramePr>
            <a:graphicFrameLocks noChangeAspect="1"/>
          </p:cNvGraphicFramePr>
          <p:nvPr/>
        </p:nvGraphicFramePr>
        <p:xfrm>
          <a:off x="2590800" y="4724400"/>
          <a:ext cx="653143" cy="381000"/>
        </p:xfrm>
        <a:graphic>
          <a:graphicData uri="http://schemas.openxmlformats.org/presentationml/2006/ole">
            <p:oleObj spid="_x0000_s11598871" name="Formel" r:id="rId18" imgW="31716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i="1" dirty="0" smtClean="0">
                <a:solidFill>
                  <a:srgbClr val="C00000"/>
                </a:solidFill>
                <a:latin typeface="Algerian" pitchFamily="82" charset="0"/>
              </a:rPr>
              <a:t>Dark  Matter</a:t>
            </a:r>
            <a:endParaRPr lang="de-DE" sz="9600" b="1" i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4800" y="4419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solidFill>
                  <a:srgbClr val="002060"/>
                </a:solidFill>
                <a:latin typeface="Snap ITC" pitchFamily="82" charset="0"/>
              </a:rPr>
              <a:t>gas  </a:t>
            </a:r>
            <a:r>
              <a:rPr lang="de-DE" sz="6600" dirty="0" err="1" smtClean="0">
                <a:solidFill>
                  <a:srgbClr val="002060"/>
                </a:solidFill>
                <a:latin typeface="Snap ITC" pitchFamily="82" charset="0"/>
              </a:rPr>
              <a:t>of</a:t>
            </a:r>
            <a:r>
              <a:rPr lang="de-DE" sz="6600" dirty="0" smtClean="0">
                <a:solidFill>
                  <a:srgbClr val="002060"/>
                </a:solidFill>
                <a:latin typeface="Snap ITC" pitchFamily="82" charset="0"/>
              </a:rPr>
              <a:t>  D-</a:t>
            </a:r>
            <a:r>
              <a:rPr lang="de-DE" sz="6600" dirty="0" err="1" smtClean="0">
                <a:solidFill>
                  <a:srgbClr val="002060"/>
                </a:solidFill>
                <a:latin typeface="Snap ITC" pitchFamily="82" charset="0"/>
              </a:rPr>
              <a:t>bosons</a:t>
            </a:r>
            <a:endParaRPr lang="de-DE" sz="6600" dirty="0">
              <a:solidFill>
                <a:srgbClr val="002060"/>
              </a:solidFill>
              <a:latin typeface="Snap ITC" pitchFamily="82" charset="0"/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3657600" y="2362200"/>
            <a:ext cx="1219200" cy="22098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468313" y="594995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2246018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-152400" y="3200400"/>
            <a:ext cx="9296400" cy="332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LHC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1" y="152400"/>
            <a:ext cx="7162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9600" b="1" i="1" cap="none" spc="0" dirty="0" smtClean="0">
                <a:ln w="50800"/>
                <a:solidFill>
                  <a:srgbClr val="FFFF00"/>
                </a:solidFill>
                <a:effectLst/>
                <a:latin typeface="Algerian" pitchFamily="82" charset="0"/>
              </a:rPr>
              <a:t>future</a:t>
            </a:r>
            <a:endParaRPr lang="en-US" sz="9600" b="1" i="1" cap="none" spc="0" dirty="0">
              <a:ln w="50800"/>
              <a:solidFill>
                <a:srgbClr val="FFFF00"/>
              </a:solidFill>
              <a:effectLst/>
              <a:latin typeface="Algerian" pitchFamily="8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>
            <a:off x="1219200" y="1752600"/>
            <a:ext cx="6553200" cy="1703832"/>
          </a:xfrm>
          <a:prstGeom prst="stripedRightArrow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4685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524000" y="685800"/>
            <a:ext cx="2971800" cy="27432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de-DE" sz="4800" dirty="0" smtClean="0"/>
              <a:t>)</a:t>
            </a:r>
            <a:endParaRPr lang="de-DE" sz="4800" dirty="0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6553200" y="5562600"/>
            <a:ext cx="228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419600" y="3429000"/>
            <a:ext cx="3276600" cy="1447800"/>
          </a:xfrm>
          <a:prstGeom prst="line">
            <a:avLst/>
          </a:prstGeom>
          <a:noFill/>
          <a:ln w="1397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Z</a:t>
            </a:r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81400" y="5105400"/>
            <a:ext cx="35814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 </a:t>
            </a:r>
            <a:r>
              <a:rPr lang="de-DE" sz="9600" dirty="0" smtClean="0">
                <a:solidFill>
                  <a:srgbClr val="FFFF00"/>
                </a:solidFill>
              </a:rPr>
              <a:t>2015</a:t>
            </a:r>
            <a:endParaRPr lang="de-DE" sz="9600" dirty="0">
              <a:solidFill>
                <a:srgbClr val="FFFF00"/>
              </a:solidFill>
            </a:endParaRPr>
          </a:p>
        </p:txBody>
      </p:sp>
      <p:graphicFrame>
        <p:nvGraphicFramePr>
          <p:cNvPr id="10640387" name="Object 3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p:oleObj spid="_x0000_s12247042" name="Formel" r:id="rId4" imgW="126780" imgH="164814" progId="Equation.3">
              <p:embed/>
            </p:oleObj>
          </a:graphicData>
        </a:graphic>
      </p:graphicFrame>
      <p:graphicFrame>
        <p:nvGraphicFramePr>
          <p:cNvPr id="10640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0273805"/>
              </p:ext>
            </p:extLst>
          </p:nvPr>
        </p:nvGraphicFramePr>
        <p:xfrm>
          <a:off x="7772400" y="4495800"/>
          <a:ext cx="977900" cy="844550"/>
        </p:xfrm>
        <a:graphic>
          <a:graphicData uri="http://schemas.openxmlformats.org/presentationml/2006/ole">
            <p:oleObj spid="_x0000_s12247043" name="Formel" r:id="rId5" imgW="126720" imgH="164880" progId="Equation.3">
              <p:embed/>
            </p:oleObj>
          </a:graphicData>
        </a:graphic>
      </p:graphicFrame>
      <p:graphicFrame>
        <p:nvGraphicFramePr>
          <p:cNvPr id="11218990" name="Object 46"/>
          <p:cNvGraphicFramePr>
            <a:graphicFrameLocks noChangeAspect="1"/>
          </p:cNvGraphicFramePr>
          <p:nvPr/>
        </p:nvGraphicFramePr>
        <p:xfrm>
          <a:off x="4648200" y="762000"/>
          <a:ext cx="996950" cy="787400"/>
        </p:xfrm>
        <a:graphic>
          <a:graphicData uri="http://schemas.openxmlformats.org/presentationml/2006/ole">
            <p:oleObj spid="_x0000_s12247044" name="Equation" r:id="rId6" imgW="317160" imgH="203040" progId="Equation.3">
              <p:embed/>
            </p:oleObj>
          </a:graphicData>
        </a:graphic>
      </p:graphicFrame>
      <p:sp>
        <p:nvSpPr>
          <p:cNvPr id="12" name="32-Point Star 11"/>
          <p:cNvSpPr/>
          <p:nvPr/>
        </p:nvSpPr>
        <p:spPr>
          <a:xfrm>
            <a:off x="3581400" y="2667000"/>
            <a:ext cx="1676400" cy="1447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18992" name="Object 48"/>
          <p:cNvGraphicFramePr>
            <a:graphicFrameLocks noChangeAspect="1"/>
          </p:cNvGraphicFramePr>
          <p:nvPr/>
        </p:nvGraphicFramePr>
        <p:xfrm>
          <a:off x="4038600" y="3124200"/>
          <a:ext cx="844550" cy="558800"/>
        </p:xfrm>
        <a:graphic>
          <a:graphicData uri="http://schemas.openxmlformats.org/presentationml/2006/ole">
            <p:oleObj spid="_x0000_s12247045" name="Equation" r:id="rId7" imgW="317160" imgH="2030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929068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2"/>
          <p:cNvSpPr>
            <a:spLocks noChangeArrowheads="1" noChangeShapeType="1" noTextEdit="1"/>
          </p:cNvSpPr>
          <p:nvPr/>
        </p:nvSpPr>
        <p:spPr bwMode="auto">
          <a:xfrm>
            <a:off x="457200" y="601980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28800"/>
            <a:ext cx="1543050" cy="116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9" name="WordArt 5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b="1" i="1" kern="10" dirty="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0000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Goudy Stout" pitchFamily="18" charset="0"/>
            </a:endParaRPr>
          </a:p>
        </p:txBody>
      </p:sp>
      <p:sp>
        <p:nvSpPr>
          <p:cNvPr id="18441" name="WordArt 7"/>
          <p:cNvSpPr>
            <a:spLocks noChangeArrowheads="1" noChangeShapeType="1" noTextEdit="1"/>
          </p:cNvSpPr>
          <p:nvPr/>
        </p:nvSpPr>
        <p:spPr bwMode="auto">
          <a:xfrm>
            <a:off x="685800" y="5715000"/>
            <a:ext cx="266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43" name="WordArt 10"/>
          <p:cNvSpPr>
            <a:spLocks noChangeArrowheads="1" noChangeShapeType="1" noTextEdit="1"/>
          </p:cNvSpPr>
          <p:nvPr/>
        </p:nvSpPr>
        <p:spPr bwMode="auto">
          <a:xfrm>
            <a:off x="5638800" y="49530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0186" dir="1096358" algn="ctr" rotWithShape="0">
                  <a:srgbClr val="B2B2B2">
                    <a:alpha val="80011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0" y="55626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        </a:t>
            </a:r>
            <a:endParaRPr lang="de-DE" sz="6000" dirty="0">
              <a:solidFill>
                <a:schemeClr val="bg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11973637" name="Object 5"/>
          <p:cNvGraphicFramePr>
            <a:graphicFrameLocks noChangeAspect="1"/>
          </p:cNvGraphicFramePr>
          <p:nvPr/>
        </p:nvGraphicFramePr>
        <p:xfrm>
          <a:off x="177800" y="1371600"/>
          <a:ext cx="8637588" cy="1924050"/>
        </p:xfrm>
        <a:graphic>
          <a:graphicData uri="http://schemas.openxmlformats.org/presentationml/2006/ole">
            <p:oleObj spid="_x0000_s11973637" name="Formel" r:id="rId5" imgW="1054080" imgH="241200" progId="Equation.3">
              <p:embed/>
            </p:oleObj>
          </a:graphicData>
        </a:graphic>
      </p:graphicFrame>
      <p:graphicFrame>
        <p:nvGraphicFramePr>
          <p:cNvPr id="11973638" name="Object 6"/>
          <p:cNvGraphicFramePr>
            <a:graphicFrameLocks noChangeAspect="1"/>
          </p:cNvGraphicFramePr>
          <p:nvPr/>
        </p:nvGraphicFramePr>
        <p:xfrm>
          <a:off x="228600" y="4114800"/>
          <a:ext cx="8458200" cy="1905000"/>
        </p:xfrm>
        <a:graphic>
          <a:graphicData uri="http://schemas.openxmlformats.org/presentationml/2006/ole">
            <p:oleObj spid="_x0000_s11973638" name="Formel" r:id="rId6" imgW="10666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524000" y="685800"/>
            <a:ext cx="2971800" cy="27432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7543800" y="3733800"/>
            <a:ext cx="114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419600" y="3505200"/>
            <a:ext cx="3733800" cy="533400"/>
          </a:xfrm>
          <a:prstGeom prst="line">
            <a:avLst/>
          </a:prstGeom>
          <a:noFill/>
          <a:ln w="1397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95800" y="5334000"/>
            <a:ext cx="2870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6000" dirty="0"/>
          </a:p>
        </p:txBody>
      </p:sp>
      <p:graphicFrame>
        <p:nvGraphicFramePr>
          <p:cNvPr id="11379717" name="Object 5"/>
          <p:cNvGraphicFramePr>
            <a:graphicFrameLocks noChangeAspect="1"/>
          </p:cNvGraphicFramePr>
          <p:nvPr/>
        </p:nvGraphicFramePr>
        <p:xfrm>
          <a:off x="8166100" y="3657600"/>
          <a:ext cx="977900" cy="838200"/>
        </p:xfrm>
        <a:graphic>
          <a:graphicData uri="http://schemas.openxmlformats.org/presentationml/2006/ole">
            <p:oleObj spid="_x0000_s12248066" name="Formel" r:id="rId4" imgW="126720" imgH="164880" progId="Equation.3">
              <p:embed/>
            </p:oleObj>
          </a:graphicData>
        </a:graphic>
      </p:graphicFrame>
      <p:sp>
        <p:nvSpPr>
          <p:cNvPr id="16" name="12-Point Star 15"/>
          <p:cNvSpPr/>
          <p:nvPr/>
        </p:nvSpPr>
        <p:spPr>
          <a:xfrm>
            <a:off x="3581400" y="2590800"/>
            <a:ext cx="1981200" cy="1905000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79719" name="Object 7"/>
          <p:cNvGraphicFramePr>
            <a:graphicFrameLocks noChangeAspect="1"/>
          </p:cNvGraphicFramePr>
          <p:nvPr/>
        </p:nvGraphicFramePr>
        <p:xfrm>
          <a:off x="5943600" y="5486400"/>
          <a:ext cx="1241425" cy="863600"/>
        </p:xfrm>
        <a:graphic>
          <a:graphicData uri="http://schemas.openxmlformats.org/presentationml/2006/ole">
            <p:oleObj spid="_x0000_s12248067" name="Equation" r:id="rId5" imgW="291960" imgH="203040" progId="Equation.3">
              <p:embed/>
            </p:oleObj>
          </a:graphicData>
        </a:graphic>
      </p:graphicFrame>
      <p:graphicFrame>
        <p:nvGraphicFramePr>
          <p:cNvPr id="11379720" name="Object 8"/>
          <p:cNvGraphicFramePr>
            <a:graphicFrameLocks noChangeAspect="1"/>
          </p:cNvGraphicFramePr>
          <p:nvPr/>
        </p:nvGraphicFramePr>
        <p:xfrm>
          <a:off x="4191000" y="3200400"/>
          <a:ext cx="684213" cy="558800"/>
        </p:xfrm>
        <a:graphic>
          <a:graphicData uri="http://schemas.openxmlformats.org/presentationml/2006/ole">
            <p:oleObj spid="_x0000_s12248068" name="Equation" r:id="rId6" imgW="291960" imgH="203040" progId="Equation.3">
              <p:embed/>
            </p:oleObj>
          </a:graphicData>
        </a:graphic>
      </p:graphicFrame>
      <p:graphicFrame>
        <p:nvGraphicFramePr>
          <p:cNvPr id="11379721" name="Object 9"/>
          <p:cNvGraphicFramePr>
            <a:graphicFrameLocks noChangeAspect="1"/>
          </p:cNvGraphicFramePr>
          <p:nvPr/>
        </p:nvGraphicFramePr>
        <p:xfrm>
          <a:off x="6248400" y="4857750"/>
          <a:ext cx="2895600" cy="1758042"/>
        </p:xfrm>
        <a:graphic>
          <a:graphicData uri="http://schemas.openxmlformats.org/presentationml/2006/ole">
            <p:oleObj spid="_x0000_s12248069" name="Equation" r:id="rId7" imgW="711000" imgH="431640" progId="Equation.3">
              <p:embed/>
            </p:oleObj>
          </a:graphicData>
        </a:graphic>
      </p:graphicFrame>
      <p:graphicFrame>
        <p:nvGraphicFramePr>
          <p:cNvPr id="11379724" name="Object 12"/>
          <p:cNvGraphicFramePr>
            <a:graphicFrameLocks noChangeAspect="1"/>
          </p:cNvGraphicFramePr>
          <p:nvPr/>
        </p:nvGraphicFramePr>
        <p:xfrm>
          <a:off x="9982200" y="457200"/>
          <a:ext cx="2921000" cy="1460500"/>
        </p:xfrm>
        <a:graphic>
          <a:graphicData uri="http://schemas.openxmlformats.org/presentationml/2006/ole">
            <p:oleObj spid="_x0000_s12248070" name="Equation" r:id="rId8" imgW="355320" imgH="177480" progId="Equation.3">
              <p:embed/>
            </p:oleObj>
          </a:graphicData>
        </a:graphic>
      </p:graphicFrame>
      <p:graphicFrame>
        <p:nvGraphicFramePr>
          <p:cNvPr id="11379725" name="Object 13"/>
          <p:cNvGraphicFramePr>
            <a:graphicFrameLocks noChangeAspect="1"/>
          </p:cNvGraphicFramePr>
          <p:nvPr/>
        </p:nvGraphicFramePr>
        <p:xfrm>
          <a:off x="5791200" y="304800"/>
          <a:ext cx="3352800" cy="1397000"/>
        </p:xfrm>
        <a:graphic>
          <a:graphicData uri="http://schemas.openxmlformats.org/presentationml/2006/ole">
            <p:oleObj spid="_x0000_s12248071" name="Equation" r:id="rId9" imgW="355320" imgH="177480" progId="Equation.3">
              <p:embed/>
            </p:oleObj>
          </a:graphicData>
        </a:graphic>
      </p:graphicFrame>
      <p:graphicFrame>
        <p:nvGraphicFramePr>
          <p:cNvPr id="11379728" name="Object 16"/>
          <p:cNvGraphicFramePr>
            <a:graphicFrameLocks noChangeAspect="1"/>
          </p:cNvGraphicFramePr>
          <p:nvPr/>
        </p:nvGraphicFramePr>
        <p:xfrm>
          <a:off x="457200" y="228600"/>
          <a:ext cx="990600" cy="920750"/>
        </p:xfrm>
        <a:graphic>
          <a:graphicData uri="http://schemas.openxmlformats.org/presentationml/2006/ole">
            <p:oleObj spid="_x0000_s12248072" name="Equation" r:id="rId10" imgW="152280" imgH="164880" progId="Equation.3">
              <p:embed/>
            </p:oleObj>
          </a:graphicData>
        </a:graphic>
      </p:graphicFrame>
      <p:graphicFrame>
        <p:nvGraphicFramePr>
          <p:cNvPr id="11379729" name="Object 17"/>
          <p:cNvGraphicFramePr>
            <a:graphicFrameLocks noChangeAspect="1"/>
          </p:cNvGraphicFramePr>
          <p:nvPr/>
        </p:nvGraphicFramePr>
        <p:xfrm>
          <a:off x="2133600" y="5937250"/>
          <a:ext cx="990600" cy="920750"/>
        </p:xfrm>
        <a:graphic>
          <a:graphicData uri="http://schemas.openxmlformats.org/presentationml/2006/ole">
            <p:oleObj spid="_x0000_s12248073" name="Equation" r:id="rId11" imgW="152280" imgH="164880" progId="Equation.3">
              <p:embed/>
            </p:oleObj>
          </a:graphicData>
        </a:graphic>
      </p:graphicFrame>
      <p:sp>
        <p:nvSpPr>
          <p:cNvPr id="20" name="Line 4"/>
          <p:cNvSpPr>
            <a:spLocks noChangeShapeType="1"/>
          </p:cNvSpPr>
          <p:nvPr/>
        </p:nvSpPr>
        <p:spPr bwMode="auto">
          <a:xfrm flipH="1">
            <a:off x="3276600" y="3733800"/>
            <a:ext cx="1219200" cy="26670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663310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7105" name="Picture 2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07106" name="WordArt 3"/>
          <p:cNvSpPr>
            <a:spLocks noChangeArrowheads="1" noChangeShapeType="1" noTextEdit="1"/>
          </p:cNvSpPr>
          <p:nvPr/>
        </p:nvSpPr>
        <p:spPr bwMode="auto">
          <a:xfrm>
            <a:off x="0" y="6021388"/>
            <a:ext cx="3648075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sp>
        <p:nvSpPr>
          <p:cNvPr id="9007107" name="WordArt 4"/>
          <p:cNvSpPr>
            <a:spLocks noChangeArrowheads="1" noChangeShapeType="1" noTextEdit="1"/>
          </p:cNvSpPr>
          <p:nvPr/>
        </p:nvSpPr>
        <p:spPr bwMode="auto">
          <a:xfrm>
            <a:off x="5292725" y="5084763"/>
            <a:ext cx="2663825" cy="143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007108" name="WordArt 5"/>
          <p:cNvSpPr>
            <a:spLocks noChangeArrowheads="1" noChangeShapeType="1" noTextEdit="1"/>
          </p:cNvSpPr>
          <p:nvPr/>
        </p:nvSpPr>
        <p:spPr bwMode="auto">
          <a:xfrm>
            <a:off x="7772400" y="457200"/>
            <a:ext cx="13716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007109" name="WordArt 6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36734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4533900" y="35433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07118" name="WordArt 15"/>
          <p:cNvSpPr>
            <a:spLocks noChangeArrowheads="1" noChangeShapeType="1" noTextEdit="1"/>
          </p:cNvSpPr>
          <p:nvPr/>
        </p:nvSpPr>
        <p:spPr bwMode="auto">
          <a:xfrm>
            <a:off x="304800" y="2667000"/>
            <a:ext cx="609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007119" name="WordArt 16"/>
          <p:cNvSpPr>
            <a:spLocks noChangeArrowheads="1" noChangeShapeType="1" noTextEdit="1"/>
          </p:cNvSpPr>
          <p:nvPr/>
        </p:nvSpPr>
        <p:spPr bwMode="auto">
          <a:xfrm>
            <a:off x="6248400" y="0"/>
            <a:ext cx="106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9007120" name="WordArt 17"/>
          <p:cNvSpPr>
            <a:spLocks noChangeArrowheads="1" noChangeShapeType="1" noTextEdit="1"/>
          </p:cNvSpPr>
          <p:nvPr/>
        </p:nvSpPr>
        <p:spPr bwMode="auto">
          <a:xfrm>
            <a:off x="7772400" y="6057900"/>
            <a:ext cx="685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CC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cxnSp>
        <p:nvCxnSpPr>
          <p:cNvPr id="17" name="Straight Connector 10"/>
          <p:cNvCxnSpPr>
            <a:cxnSpLocks noChangeShapeType="1"/>
          </p:cNvCxnSpPr>
          <p:nvPr/>
        </p:nvCxnSpPr>
        <p:spPr bwMode="auto">
          <a:xfrm flipH="1" flipV="1">
            <a:off x="4648202" y="3505201"/>
            <a:ext cx="3200398" cy="2057399"/>
          </a:xfrm>
          <a:prstGeom prst="line">
            <a:avLst/>
          </a:prstGeom>
          <a:noFill/>
          <a:ln w="20320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3" name="Straight Connector 10"/>
          <p:cNvCxnSpPr>
            <a:cxnSpLocks noChangeShapeType="1"/>
          </p:cNvCxnSpPr>
          <p:nvPr/>
        </p:nvCxnSpPr>
        <p:spPr bwMode="auto">
          <a:xfrm flipH="1" flipV="1">
            <a:off x="1143000" y="2438400"/>
            <a:ext cx="3505200" cy="1143000"/>
          </a:xfrm>
          <a:prstGeom prst="line">
            <a:avLst/>
          </a:prstGeom>
          <a:noFill/>
          <a:ln w="203200" algn="ctr">
            <a:solidFill>
              <a:srgbClr val="FFC000"/>
            </a:solidFill>
            <a:round/>
            <a:headEnd/>
            <a:tailEnd/>
          </a:ln>
        </p:spPr>
      </p:cxnSp>
      <p:graphicFrame>
        <p:nvGraphicFramePr>
          <p:cNvPr id="1030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747551"/>
              </p:ext>
            </p:extLst>
          </p:nvPr>
        </p:nvGraphicFramePr>
        <p:xfrm>
          <a:off x="7696200" y="5410200"/>
          <a:ext cx="1241425" cy="1194400"/>
        </p:xfrm>
        <a:graphic>
          <a:graphicData uri="http://schemas.openxmlformats.org/presentationml/2006/ole">
            <p:oleObj spid="_x0000_s12249090" name="Equation" r:id="rId4" imgW="152280" imgH="164880" progId="Equation.3">
              <p:embed/>
            </p:oleObj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4634551"/>
              </p:ext>
            </p:extLst>
          </p:nvPr>
        </p:nvGraphicFramePr>
        <p:xfrm>
          <a:off x="0" y="1828800"/>
          <a:ext cx="1344876" cy="1133856"/>
        </p:xfrm>
        <a:graphic>
          <a:graphicData uri="http://schemas.openxmlformats.org/presentationml/2006/ole">
            <p:oleObj spid="_x0000_s12249091" name="Equation" r:id="rId5" imgW="241200" imgH="203040" progId="Equation.3">
              <p:embed/>
            </p:oleObj>
          </a:graphicData>
        </a:graphic>
      </p:graphicFrame>
      <p:sp>
        <p:nvSpPr>
          <p:cNvPr id="16" name="16-Point Star 15"/>
          <p:cNvSpPr/>
          <p:nvPr/>
        </p:nvSpPr>
        <p:spPr>
          <a:xfrm>
            <a:off x="3429000" y="2514600"/>
            <a:ext cx="2286000" cy="1905000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223087" name="Object 47"/>
          <p:cNvGraphicFramePr>
            <a:graphicFrameLocks noChangeAspect="1"/>
          </p:cNvGraphicFramePr>
          <p:nvPr/>
        </p:nvGraphicFramePr>
        <p:xfrm>
          <a:off x="0" y="152400"/>
          <a:ext cx="2794000" cy="1447800"/>
        </p:xfrm>
        <a:graphic>
          <a:graphicData uri="http://schemas.openxmlformats.org/presentationml/2006/ole">
            <p:oleObj spid="_x0000_s12249092" name="Equation" r:id="rId6" imgW="711000" imgH="457200" progId="Equation.3">
              <p:embed/>
            </p:oleObj>
          </a:graphicData>
        </a:graphic>
      </p:graphicFrame>
      <p:graphicFrame>
        <p:nvGraphicFramePr>
          <p:cNvPr id="11223088" name="Object 48"/>
          <p:cNvGraphicFramePr>
            <a:graphicFrameLocks noChangeAspect="1"/>
          </p:cNvGraphicFramePr>
          <p:nvPr/>
        </p:nvGraphicFramePr>
        <p:xfrm>
          <a:off x="4038600" y="3124200"/>
          <a:ext cx="1143000" cy="800100"/>
        </p:xfrm>
        <a:graphic>
          <a:graphicData uri="http://schemas.openxmlformats.org/presentationml/2006/ole">
            <p:oleObj spid="_x0000_s12249093" name="Equation" r:id="rId7" imgW="380880" imgH="228600" progId="Equation.3">
              <p:embed/>
            </p:oleObj>
          </a:graphicData>
        </a:graphic>
      </p:graphicFrame>
      <p:cxnSp>
        <p:nvCxnSpPr>
          <p:cNvPr id="19" name="Straight Connector 10"/>
          <p:cNvCxnSpPr>
            <a:cxnSpLocks noChangeShapeType="1"/>
          </p:cNvCxnSpPr>
          <p:nvPr/>
        </p:nvCxnSpPr>
        <p:spPr bwMode="auto">
          <a:xfrm flipH="1">
            <a:off x="5334000" y="1524000"/>
            <a:ext cx="2667000" cy="1524000"/>
          </a:xfrm>
          <a:prstGeom prst="line">
            <a:avLst/>
          </a:prstGeom>
          <a:noFill/>
          <a:ln w="203200" algn="ctr">
            <a:solidFill>
              <a:srgbClr val="00B0F0"/>
            </a:solidFill>
            <a:round/>
            <a:headEnd/>
            <a:tailEnd/>
          </a:ln>
        </p:spPr>
      </p:cxnSp>
      <p:graphicFrame>
        <p:nvGraphicFramePr>
          <p:cNvPr id="11223092" name="Object 52"/>
          <p:cNvGraphicFramePr>
            <a:graphicFrameLocks noChangeAspect="1"/>
          </p:cNvGraphicFramePr>
          <p:nvPr/>
        </p:nvGraphicFramePr>
        <p:xfrm>
          <a:off x="7848600" y="228600"/>
          <a:ext cx="1054100" cy="1377950"/>
        </p:xfrm>
        <a:graphic>
          <a:graphicData uri="http://schemas.openxmlformats.org/presentationml/2006/ole">
            <p:oleObj spid="_x0000_s12249094" name="Equation" r:id="rId8" imgW="126720" imgH="164880" progId="Equation.3">
              <p:embed/>
            </p:oleObj>
          </a:graphicData>
        </a:graphic>
      </p:graphicFrame>
      <p:graphicFrame>
        <p:nvGraphicFramePr>
          <p:cNvPr id="12521480" name="Object 8"/>
          <p:cNvGraphicFramePr>
            <a:graphicFrameLocks noChangeAspect="1"/>
          </p:cNvGraphicFramePr>
          <p:nvPr/>
        </p:nvGraphicFramePr>
        <p:xfrm>
          <a:off x="228600" y="5181600"/>
          <a:ext cx="2743200" cy="1371600"/>
        </p:xfrm>
        <a:graphic>
          <a:graphicData uri="http://schemas.openxmlformats.org/presentationml/2006/ole">
            <p:oleObj spid="_x0000_s12249095" name="Formel" r:id="rId9" imgW="355320" imgH="1774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334710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252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982530" name="Line 4"/>
          <p:cNvSpPr>
            <a:spLocks noChangeShapeType="1"/>
          </p:cNvSpPr>
          <p:nvPr/>
        </p:nvSpPr>
        <p:spPr bwMode="auto">
          <a:xfrm flipH="1" flipV="1">
            <a:off x="1524000" y="685800"/>
            <a:ext cx="2971800" cy="2743200"/>
          </a:xfrm>
          <a:prstGeom prst="line">
            <a:avLst/>
          </a:prstGeom>
          <a:noFill/>
          <a:ln w="1397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de-DE" sz="4800" dirty="0" smtClean="0"/>
              <a:t>)</a:t>
            </a:r>
            <a:endParaRPr lang="de-DE" sz="4800" dirty="0"/>
          </a:p>
        </p:txBody>
      </p:sp>
      <p:sp>
        <p:nvSpPr>
          <p:cNvPr id="8982532" name="WordArt 6"/>
          <p:cNvSpPr>
            <a:spLocks noChangeArrowheads="1" noChangeShapeType="1" noTextEdit="1"/>
          </p:cNvSpPr>
          <p:nvPr/>
        </p:nvSpPr>
        <p:spPr bwMode="auto">
          <a:xfrm>
            <a:off x="6553200" y="5562600"/>
            <a:ext cx="228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8982533" name="Line 5"/>
          <p:cNvSpPr>
            <a:spLocks noChangeShapeType="1"/>
          </p:cNvSpPr>
          <p:nvPr/>
        </p:nvSpPr>
        <p:spPr bwMode="auto">
          <a:xfrm>
            <a:off x="4419600" y="3429000"/>
            <a:ext cx="3276600" cy="1447800"/>
          </a:xfrm>
          <a:prstGeom prst="line">
            <a:avLst/>
          </a:prstGeom>
          <a:noFill/>
          <a:ln w="1397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8982535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91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 spc="72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81400" y="5105400"/>
            <a:ext cx="35814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 </a:t>
            </a:r>
            <a:r>
              <a:rPr lang="de-DE" sz="9600" dirty="0" smtClean="0">
                <a:solidFill>
                  <a:srgbClr val="FFFF00"/>
                </a:solidFill>
              </a:rPr>
              <a:t>2017</a:t>
            </a:r>
            <a:endParaRPr lang="de-DE" sz="9600" dirty="0">
              <a:solidFill>
                <a:srgbClr val="FFFF00"/>
              </a:solidFill>
            </a:endParaRPr>
          </a:p>
        </p:txBody>
      </p:sp>
      <p:graphicFrame>
        <p:nvGraphicFramePr>
          <p:cNvPr id="10640387" name="Object 3"/>
          <p:cNvGraphicFramePr>
            <a:graphicFrameLocks noChangeAspect="1"/>
          </p:cNvGraphicFramePr>
          <p:nvPr/>
        </p:nvGraphicFramePr>
        <p:xfrm>
          <a:off x="4508500" y="3346450"/>
          <a:ext cx="127000" cy="165100"/>
        </p:xfrm>
        <a:graphic>
          <a:graphicData uri="http://schemas.openxmlformats.org/presentationml/2006/ole">
            <p:oleObj spid="_x0000_s12277762" name="Formel" r:id="rId4" imgW="126780" imgH="164814" progId="Equation.3">
              <p:embed/>
            </p:oleObj>
          </a:graphicData>
        </a:graphic>
      </p:graphicFrame>
      <p:graphicFrame>
        <p:nvGraphicFramePr>
          <p:cNvPr id="11218990" name="Object 46"/>
          <p:cNvGraphicFramePr>
            <a:graphicFrameLocks noChangeAspect="1"/>
          </p:cNvGraphicFramePr>
          <p:nvPr/>
        </p:nvGraphicFramePr>
        <p:xfrm>
          <a:off x="4648200" y="762000"/>
          <a:ext cx="996950" cy="787400"/>
        </p:xfrm>
        <a:graphic>
          <a:graphicData uri="http://schemas.openxmlformats.org/presentationml/2006/ole">
            <p:oleObj spid="_x0000_s12277764" name="Equation" r:id="rId5" imgW="317160" imgH="203040" progId="Equation.3">
              <p:embed/>
            </p:oleObj>
          </a:graphicData>
        </a:graphic>
      </p:graphicFrame>
      <p:graphicFrame>
        <p:nvGraphicFramePr>
          <p:cNvPr id="12277766" name="Object 6"/>
          <p:cNvGraphicFramePr>
            <a:graphicFrameLocks noChangeAspect="1"/>
          </p:cNvGraphicFramePr>
          <p:nvPr/>
        </p:nvGraphicFramePr>
        <p:xfrm>
          <a:off x="7848600" y="4648200"/>
          <a:ext cx="825500" cy="762000"/>
        </p:xfrm>
        <a:graphic>
          <a:graphicData uri="http://schemas.openxmlformats.org/presentationml/2006/ole">
            <p:oleObj spid="_x0000_s12277766" name="Formel" r:id="rId6" imgW="164880" imgH="152280" progId="Equation.3">
              <p:embed/>
            </p:oleObj>
          </a:graphicData>
        </a:graphic>
      </p:graphicFrame>
      <p:graphicFrame>
        <p:nvGraphicFramePr>
          <p:cNvPr id="12277767" name="Object 7"/>
          <p:cNvGraphicFramePr>
            <a:graphicFrameLocks noChangeAspect="1"/>
          </p:cNvGraphicFramePr>
          <p:nvPr/>
        </p:nvGraphicFramePr>
        <p:xfrm>
          <a:off x="518160" y="228600"/>
          <a:ext cx="853440" cy="914400"/>
        </p:xfrm>
        <a:graphic>
          <a:graphicData uri="http://schemas.openxmlformats.org/presentationml/2006/ole">
            <p:oleObj spid="_x0000_s12277767" name="Formel" r:id="rId7" imgW="177480" imgH="190440" progId="Equation.3">
              <p:embed/>
            </p:oleObj>
          </a:graphicData>
        </a:graphic>
      </p:graphicFrame>
      <p:sp>
        <p:nvSpPr>
          <p:cNvPr id="15" name="Wolkenförmige Legende 14"/>
          <p:cNvSpPr/>
          <p:nvPr/>
        </p:nvSpPr>
        <p:spPr>
          <a:xfrm>
            <a:off x="3733800" y="2667000"/>
            <a:ext cx="1524000" cy="1450848"/>
          </a:xfrm>
          <a:prstGeom prst="cloudCallou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929068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65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6546" name="WordArt 3"/>
          <p:cNvSpPr>
            <a:spLocks noChangeArrowheads="1" noChangeShapeType="1" noTextEdit="1"/>
          </p:cNvSpPr>
          <p:nvPr/>
        </p:nvSpPr>
        <p:spPr bwMode="auto">
          <a:xfrm>
            <a:off x="381000" y="5105400"/>
            <a:ext cx="8763000" cy="1447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de-DE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996547" name="WordArt 7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12725400" cy="2743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7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altLang="ja-JP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LHC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5996548" name="WordArt 8"/>
          <p:cNvSpPr>
            <a:spLocks noChangeArrowheads="1" noChangeShapeType="1" noTextEdit="1"/>
          </p:cNvSpPr>
          <p:nvPr/>
        </p:nvSpPr>
        <p:spPr bwMode="auto">
          <a:xfrm>
            <a:off x="2667000" y="3886200"/>
            <a:ext cx="3733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H="1">
            <a:off x="4953000" y="1524000"/>
            <a:ext cx="2667000" cy="3581400"/>
          </a:xfrm>
          <a:prstGeom prst="lightningBol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62000" y="2819400"/>
            <a:ext cx="4038600" cy="2286000"/>
          </a:xfrm>
          <a:prstGeom prst="lightningBol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DE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819401" y="5181600"/>
            <a:ext cx="3733800" cy="156966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120650"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  <a:tileRect/>
            </a:gra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ja-JP" sz="9600" b="1" i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QHD</a:t>
            </a:r>
            <a:endParaRPr lang="de-DE" sz="9600" b="1" i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3987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085" name="WordArt 2"/>
          <p:cNvSpPr>
            <a:spLocks noChangeArrowheads="1" noChangeShapeType="1" noTextEdit="1"/>
          </p:cNvSpPr>
          <p:nvPr/>
        </p:nvSpPr>
        <p:spPr bwMode="auto">
          <a:xfrm flipH="1">
            <a:off x="9143999" y="0"/>
            <a:ext cx="45719" cy="685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7854086" name="WordArt 9"/>
          <p:cNvSpPr>
            <a:spLocks noChangeArrowheads="1" noChangeShapeType="1" noTextEdit="1"/>
          </p:cNvSpPr>
          <p:nvPr/>
        </p:nvSpPr>
        <p:spPr bwMode="auto">
          <a:xfrm>
            <a:off x="533400" y="5943600"/>
            <a:ext cx="3476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de-DE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7854084" name="Object 4"/>
          <p:cNvGraphicFramePr>
            <a:graphicFrameLocks noChangeAspect="1"/>
          </p:cNvGraphicFramePr>
          <p:nvPr/>
        </p:nvGraphicFramePr>
        <p:xfrm>
          <a:off x="4953000" y="1600200"/>
          <a:ext cx="1543050" cy="1168400"/>
        </p:xfrm>
        <a:graphic>
          <a:graphicData uri="http://schemas.openxmlformats.org/presentationml/2006/ole">
            <p:oleObj spid="_x0000_s11293698" name="Equation" r:id="rId3" imgW="114120" imgH="215640" progId="Equation.3">
              <p:embed/>
            </p:oleObj>
          </a:graphicData>
        </a:graphic>
      </p:graphicFrame>
      <p:sp>
        <p:nvSpPr>
          <p:cNvPr id="7854087" name="WordArt 9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839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weak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de-DE" sz="3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bosons</a:t>
            </a:r>
            <a:r>
              <a:rPr lang="de-DE" sz="36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de-DE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95400" y="54864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600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composite</a:t>
            </a:r>
            <a:r>
              <a:rPr lang="de-DE" sz="9600" kern="10" dirty="0" smtClean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endParaRPr lang="de-DE" sz="96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95400"/>
            <a:ext cx="7010400" cy="4572000"/>
          </a:xfrm>
          <a:prstGeom prst="rect">
            <a:avLst/>
          </a:prstGeom>
          <a:solidFill>
            <a:srgbClr val="FFFF00"/>
          </a:solidFill>
          <a:ln w="298450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4191000" y="1981200"/>
            <a:ext cx="18288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3352800" y="3657600"/>
            <a:ext cx="1676400" cy="160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tern mit 7 Zacken 11"/>
          <p:cNvSpPr/>
          <p:nvPr/>
        </p:nvSpPr>
        <p:spPr>
          <a:xfrm>
            <a:off x="4800600" y="2590800"/>
            <a:ext cx="609600" cy="533400"/>
          </a:xfrm>
          <a:prstGeom prst="star7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tern mit 7 Zacken 12"/>
          <p:cNvSpPr/>
          <p:nvPr/>
        </p:nvSpPr>
        <p:spPr>
          <a:xfrm>
            <a:off x="3886200" y="4191000"/>
            <a:ext cx="609600" cy="533400"/>
          </a:xfrm>
          <a:prstGeom prst="star7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521</Words>
  <Application>Microsoft Office PowerPoint</Application>
  <PresentationFormat>Bildschirmpräsentation (4:3)</PresentationFormat>
  <Paragraphs>240</Paragraphs>
  <Slides>83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83</vt:i4>
      </vt:variant>
    </vt:vector>
  </HeadingPairs>
  <TitlesOfParts>
    <vt:vector size="86" baseType="lpstr">
      <vt:lpstr>Apex</vt:lpstr>
      <vt:lpstr>Equation</vt:lpstr>
      <vt:lpstr>Formel</vt:lpstr>
      <vt:lpstr>Folie 1</vt:lpstr>
      <vt:lpstr>Folie 2</vt:lpstr>
      <vt:lpstr>Folie 3</vt:lpstr>
      <vt:lpstr>Folie 4</vt:lpstr>
      <vt:lpstr>Folie 5</vt:lpstr>
      <vt:lpstr>proton mass   field  energy     (gluons and  quarks)</vt:lpstr>
      <vt:lpstr>Folie 7</vt:lpstr>
      <vt:lpstr>Folie 8</vt:lpstr>
      <vt:lpstr>Folie 9</vt:lpstr>
      <vt:lpstr>Folie 10</vt:lpstr>
      <vt:lpstr> 1954=&gt;   C.N. Yang, R. Mills J. J. Sakurai rho mesons   elementary gauge bosons </vt:lpstr>
      <vt:lpstr>1964 mass generation  rho mesons  „Higgs“ mechanism </vt:lpstr>
      <vt:lpstr>Folie 13</vt:lpstr>
      <vt:lpstr>Folie 14</vt:lpstr>
      <vt:lpstr>rho – mesons     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        </vt:lpstr>
      <vt:lpstr>Folie 37</vt:lpstr>
      <vt:lpstr>        </vt:lpstr>
      <vt:lpstr>    Excited  weak  bosons  </vt:lpstr>
      <vt:lpstr>p-wave bosons</vt:lpstr>
      <vt:lpstr>p-wave bosons</vt:lpstr>
      <vt:lpstr>p-wave mesons  ( QCD ) isospin singlets</vt:lpstr>
      <vt:lpstr>isospin triplets in QCD</vt:lpstr>
      <vt:lpstr>Folie 44</vt:lpstr>
      <vt:lpstr>analogy</vt:lpstr>
      <vt:lpstr>Folie 46</vt:lpstr>
      <vt:lpstr>Folie 47</vt:lpstr>
      <vt:lpstr>Folie 48</vt:lpstr>
      <vt:lpstr>Folie 49</vt:lpstr>
      <vt:lpstr>Folie 50</vt:lpstr>
      <vt:lpstr>Folie 51</vt:lpstr>
      <vt:lpstr>analogy</vt:lpstr>
      <vt:lpstr>Folie 53</vt:lpstr>
      <vt:lpstr>S(0) - decays </vt:lpstr>
      <vt:lpstr> </vt:lpstr>
      <vt:lpstr>Folie 56</vt:lpstr>
      <vt:lpstr>Folie 57</vt:lpstr>
      <vt:lpstr>Folie 58</vt:lpstr>
      <vt:lpstr>Folie 59</vt:lpstr>
      <vt:lpstr>Folie 60</vt:lpstr>
      <vt:lpstr>Folie 61</vt:lpstr>
      <vt:lpstr>CERN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klk</dc:title>
  <dc:creator>fritzsch</dc:creator>
  <cp:lastModifiedBy>Fritzsch</cp:lastModifiedBy>
  <cp:revision>1448</cp:revision>
  <dcterms:created xsi:type="dcterms:W3CDTF">2010-01-17T14:58:04Z</dcterms:created>
  <dcterms:modified xsi:type="dcterms:W3CDTF">2014-10-08T08:13:08Z</dcterms:modified>
</cp:coreProperties>
</file>